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363" r:id="rId2"/>
    <p:sldId id="412" r:id="rId3"/>
    <p:sldId id="382" r:id="rId4"/>
    <p:sldId id="402" r:id="rId5"/>
    <p:sldId id="390" r:id="rId6"/>
    <p:sldId id="403" r:id="rId7"/>
    <p:sldId id="404" r:id="rId8"/>
    <p:sldId id="392" r:id="rId9"/>
    <p:sldId id="391" r:id="rId10"/>
    <p:sldId id="413" r:id="rId11"/>
    <p:sldId id="394" r:id="rId12"/>
    <p:sldId id="395" r:id="rId13"/>
    <p:sldId id="401" r:id="rId14"/>
    <p:sldId id="408" r:id="rId15"/>
    <p:sldId id="415" r:id="rId16"/>
    <p:sldId id="414" r:id="rId17"/>
    <p:sldId id="384" r:id="rId18"/>
    <p:sldId id="405" r:id="rId19"/>
    <p:sldId id="396" r:id="rId20"/>
    <p:sldId id="397" r:id="rId21"/>
    <p:sldId id="406" r:id="rId22"/>
    <p:sldId id="398" r:id="rId23"/>
    <p:sldId id="385" r:id="rId24"/>
    <p:sldId id="407" r:id="rId25"/>
    <p:sldId id="400" r:id="rId26"/>
    <p:sldId id="409" r:id="rId27"/>
    <p:sldId id="410" r:id="rId28"/>
    <p:sldId id="411" r:id="rId29"/>
    <p:sldId id="365" r:id="rId30"/>
  </p:sldIdLst>
  <p:sldSz cx="12192000" cy="6858000"/>
  <p:notesSz cx="7099300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강은수" initials="강" lastIdx="1" clrIdx="0">
    <p:extLst>
      <p:ext uri="{19B8F6BF-5375-455C-9EA6-DF929625EA0E}">
        <p15:presenceInfo xmlns:p15="http://schemas.microsoft.com/office/powerpoint/2012/main" userId="강은수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CFC"/>
    <a:srgbClr val="376092"/>
    <a:srgbClr val="953735"/>
    <a:srgbClr val="FFFF00"/>
    <a:srgbClr val="9954CC"/>
    <a:srgbClr val="B3A2C7"/>
    <a:srgbClr val="8EB4E3"/>
    <a:srgbClr val="EF898B"/>
    <a:srgbClr val="00B050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9" autoAdjust="0"/>
    <p:restoredTop sz="80708" autoAdjust="0"/>
  </p:normalViewPr>
  <p:slideViewPr>
    <p:cSldViewPr snapToGrid="0">
      <p:cViewPr varScale="1">
        <p:scale>
          <a:sx n="66" d="100"/>
          <a:sy n="66" d="100"/>
        </p:scale>
        <p:origin x="978" y="6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A4F4C72-3817-4632-B08E-90E0F73570AB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7B8D7A2E-7B55-4FBD-994A-3C0F40411A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109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D7A2E-7B55-4FBD-994A-3C0F40411AA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782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D7A2E-7B55-4FBD-994A-3C0F40411AA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798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D7A2E-7B55-4FBD-994A-3C0F40411AA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62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D7A2E-7B55-4FBD-994A-3C0F40411AA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6590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D7A2E-7B55-4FBD-994A-3C0F40411AA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9773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D7A2E-7B55-4FBD-994A-3C0F40411AA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841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D7A2E-7B55-4FBD-994A-3C0F40411AA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5649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D7A2E-7B55-4FBD-994A-3C0F40411AA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2410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D7A2E-7B55-4FBD-994A-3C0F40411AA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0281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D7A2E-7B55-4FBD-994A-3C0F40411AA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D7A2E-7B55-4FBD-994A-3C0F40411AA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912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D7A2E-7B55-4FBD-994A-3C0F40411AA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0606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D7A2E-7B55-4FBD-994A-3C0F40411AA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2306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D7A2E-7B55-4FBD-994A-3C0F40411AA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2669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D7A2E-7B55-4FBD-994A-3C0F40411AA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7184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D7A2E-7B55-4FBD-994A-3C0F40411AA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8887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D7A2E-7B55-4FBD-994A-3C0F40411AA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8380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D7A2E-7B55-4FBD-994A-3C0F40411AA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0784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D7A2E-7B55-4FBD-994A-3C0F40411AA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5157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D7A2E-7B55-4FBD-994A-3C0F40411AA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7953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D7A2E-7B55-4FBD-994A-3C0F40411AA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761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D7A2E-7B55-4FBD-994A-3C0F40411AA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786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D7A2E-7B55-4FBD-994A-3C0F40411AA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861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D7A2E-7B55-4FBD-994A-3C0F40411AA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742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D7A2E-7B55-4FBD-994A-3C0F40411AA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086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D7A2E-7B55-4FBD-994A-3C0F40411AA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90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D7A2E-7B55-4FBD-994A-3C0F40411AA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109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D7A2E-7B55-4FBD-994A-3C0F40411AA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626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D08C3-5DFD-4C62-A5F9-DA8D5A5CC760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D7D5C-2B81-40B8-910C-FAA4B2CF6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727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D08C3-5DFD-4C62-A5F9-DA8D5A5CC760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D7D5C-2B81-40B8-910C-FAA4B2CF6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16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D08C3-5DFD-4C62-A5F9-DA8D5A5CC760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D7D5C-2B81-40B8-910C-FAA4B2CF6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630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D08C3-5DFD-4C62-A5F9-DA8D5A5CC760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D7D5C-2B81-40B8-910C-FAA4B2CF6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650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D08C3-5DFD-4C62-A5F9-DA8D5A5CC760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D7D5C-2B81-40B8-910C-FAA4B2CF6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474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D08C3-5DFD-4C62-A5F9-DA8D5A5CC760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D7D5C-2B81-40B8-910C-FAA4B2CF6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6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D08C3-5DFD-4C62-A5F9-DA8D5A5CC760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D7D5C-2B81-40B8-910C-FAA4B2CF6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956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D08C3-5DFD-4C62-A5F9-DA8D5A5CC760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D7D5C-2B81-40B8-910C-FAA4B2CF6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664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D08C3-5DFD-4C62-A5F9-DA8D5A5CC760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D7D5C-2B81-40B8-910C-FAA4B2CF6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801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D08C3-5DFD-4C62-A5F9-DA8D5A5CC760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D7D5C-2B81-40B8-910C-FAA4B2CF6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835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D08C3-5DFD-4C62-A5F9-DA8D5A5CC760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D7D5C-2B81-40B8-910C-FAA4B2CF6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613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D08C3-5DFD-4C62-A5F9-DA8D5A5CC760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D7D5C-2B81-40B8-910C-FAA4B2CF6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882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10gTr0Fcs_A?feature=oembed" TargetMode="Externa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L-8GZNNFWiY&amp;feature=emb_rel_end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vs4B1XRoks?feature=oembed" TargetMode="External"/><Relationship Id="rId4" Type="http://schemas.openxmlformats.org/officeDocument/2006/relationships/image" Target="../media/image4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wvuJiOcfw4?feature=oembed" TargetMode="External"/><Relationship Id="rId4" Type="http://schemas.openxmlformats.org/officeDocument/2006/relationships/image" Target="../media/image4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QRYIH2HwfY?feature=oembed" TargetMode="External"/><Relationship Id="rId4" Type="http://schemas.openxmlformats.org/officeDocument/2006/relationships/image" Target="../media/image4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905727" y="1315588"/>
            <a:ext cx="4414886" cy="4233601"/>
            <a:chOff x="4061957" y="1173378"/>
            <a:chExt cx="4414886" cy="423360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3769" y="1187304"/>
              <a:ext cx="4241259" cy="4219675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4061957" y="1173378"/>
              <a:ext cx="4414886" cy="4233601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648" y="1595437"/>
            <a:ext cx="12191999" cy="1219205"/>
          </a:xfr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>
            <a:noAutofit/>
          </a:bodyPr>
          <a:lstStyle/>
          <a:p>
            <a:r>
              <a:rPr lang="ko-KR" altLang="en-US" sz="4400" b="1" dirty="0">
                <a:solidFill>
                  <a:srgbClr val="203B5B"/>
                </a:solidFill>
                <a:latin typeface="Segoe UI Black" panose="020B0A02040204020203" pitchFamily="34" charset="0"/>
                <a:cs typeface="Segoe UI Black" panose="020B0A02040204020203" pitchFamily="34" charset="0"/>
              </a:rPr>
              <a:t>어드벤처 디자인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2332200" y="3386885"/>
            <a:ext cx="7527600" cy="2859207"/>
          </a:xfrm>
        </p:spPr>
        <p:txBody>
          <a:bodyPr>
            <a:noAutofit/>
          </a:bodyPr>
          <a:lstStyle/>
          <a:p>
            <a:endParaRPr lang="en-US" b="1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- 6</a:t>
            </a:r>
            <a:r>
              <a:rPr lang="ko-KR" altLang="en-US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주차</a:t>
            </a:r>
            <a:r>
              <a:rPr lang="en-US" altLang="ko-KR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: </a:t>
            </a:r>
            <a:r>
              <a:rPr lang="ko-KR" altLang="en-US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블루투스 모듈 및 초음파 센서 사용하기 </a:t>
            </a:r>
            <a:r>
              <a:rPr lang="en-US" altLang="ko-KR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-</a:t>
            </a:r>
            <a:endParaRPr lang="en-US" b="1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endParaRPr lang="en-US" sz="2800" dirty="0"/>
          </a:p>
          <a:p>
            <a:endParaRPr lang="en-US" sz="18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en-US" sz="3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en-US" altLang="ko-KR" sz="18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05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490" y="60319"/>
            <a:ext cx="11930910" cy="623422"/>
          </a:xfrm>
        </p:spPr>
        <p:txBody>
          <a:bodyPr>
            <a:noAutofit/>
          </a:bodyPr>
          <a:lstStyle/>
          <a:p>
            <a:r>
              <a:rPr lang="ko-KR" altLang="en-US" sz="3000" b="1" i="1" dirty="0">
                <a:latin typeface="Calibri" panose="020F0502020204030204" pitchFamily="34" charset="0"/>
              </a:rPr>
              <a:t>어드벤처 디자인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76649" y="650789"/>
            <a:ext cx="786713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57050" y="1158245"/>
            <a:ext cx="11645459" cy="53557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실습 예제 </a:t>
            </a:r>
            <a:r>
              <a:rPr lang="en-US" altLang="ko-KR" sz="2400" dirty="0"/>
              <a:t>1. </a:t>
            </a:r>
            <a:r>
              <a:rPr lang="ko-KR" altLang="en-US" sz="2400" dirty="0"/>
              <a:t>블루투스 모듈 사용하기</a:t>
            </a:r>
            <a:endParaRPr lang="en-US" altLang="ko-KR" sz="24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참고 </a:t>
            </a:r>
            <a:r>
              <a:rPr lang="en-US" altLang="ko-KR" sz="2000" dirty="0"/>
              <a:t>AT Command </a:t>
            </a:r>
            <a:r>
              <a:rPr lang="ko-KR" altLang="en-US" sz="2000" dirty="0"/>
              <a:t>사용하기</a:t>
            </a:r>
            <a:endParaRPr lang="en-US" altLang="ko-KR" sz="20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800" dirty="0"/>
              <a:t>AT Command </a:t>
            </a:r>
            <a:r>
              <a:rPr lang="ko-KR" altLang="en-US" sz="1800" dirty="0"/>
              <a:t>란 블루투스와  사용자 간의 명령어로서</a:t>
            </a:r>
            <a:r>
              <a:rPr lang="en-US" altLang="ko-KR" sz="1800" dirty="0"/>
              <a:t>,  </a:t>
            </a:r>
            <a:r>
              <a:rPr lang="ko-KR" altLang="en-US" sz="1800" dirty="0"/>
              <a:t>블루투스의 하드웨어 설정을 프로그래밍 할 수 있게 하는 프로토콜</a:t>
            </a:r>
            <a:endParaRPr lang="en-US" altLang="ko-KR" sz="18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1C95FD-E91C-4C44-9D16-6ED187FCDE5B}"/>
              </a:ext>
            </a:extLst>
          </p:cNvPr>
          <p:cNvSpPr txBox="1"/>
          <p:nvPr/>
        </p:nvSpPr>
        <p:spPr>
          <a:xfrm>
            <a:off x="1104661" y="2658981"/>
            <a:ext cx="4433588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2" indent="-342900">
              <a:lnSpc>
                <a:spcPct val="100000"/>
              </a:lnSpc>
              <a:buAutoNum type="arabicParenR"/>
            </a:pPr>
            <a:r>
              <a:rPr lang="ko-KR" altLang="en-US" sz="1600" dirty="0"/>
              <a:t>테스트</a:t>
            </a:r>
            <a:endParaRPr lang="en-US" altLang="ko-KR" sz="1600" dirty="0"/>
          </a:p>
          <a:p>
            <a:pPr marL="0" lvl="2">
              <a:lnSpc>
                <a:spcPct val="100000"/>
              </a:lnSpc>
            </a:pPr>
            <a:r>
              <a:rPr lang="en-US" altLang="ko-KR" sz="1400" dirty="0"/>
              <a:t>	Command  : AT </a:t>
            </a:r>
          </a:p>
          <a:p>
            <a:pPr marL="0" lvl="2">
              <a:lnSpc>
                <a:spcPct val="100000"/>
              </a:lnSpc>
            </a:pPr>
            <a:r>
              <a:rPr lang="en-US" altLang="ko-KR" sz="1400" dirty="0"/>
              <a:t>	Return  Value : OK</a:t>
            </a:r>
          </a:p>
          <a:p>
            <a:pPr marL="1371600" lvl="3" indent="0">
              <a:lnSpc>
                <a:spcPct val="100000"/>
              </a:lnSpc>
            </a:pPr>
            <a:endParaRPr lang="en-US" altLang="ko-KR" sz="1400" dirty="0"/>
          </a:p>
          <a:p>
            <a:pPr marL="0" lvl="2">
              <a:lnSpc>
                <a:spcPct val="100000"/>
              </a:lnSpc>
            </a:pPr>
            <a:r>
              <a:rPr lang="en-US" altLang="ko-KR" sz="1600" dirty="0"/>
              <a:t>2)  </a:t>
            </a:r>
            <a:r>
              <a:rPr lang="ko-KR" altLang="en-US" sz="1600" dirty="0"/>
              <a:t>버전 확인</a:t>
            </a:r>
          </a:p>
          <a:p>
            <a:pPr marL="0" lvl="2" indent="0">
              <a:lnSpc>
                <a:spcPct val="100000"/>
              </a:lnSpc>
            </a:pPr>
            <a:r>
              <a:rPr lang="en-US" altLang="ko-KR" sz="1400" dirty="0"/>
              <a:t>	Command: AT+VERSION </a:t>
            </a:r>
          </a:p>
          <a:p>
            <a:pPr marL="0" lvl="2" indent="0">
              <a:lnSpc>
                <a:spcPct val="100000"/>
              </a:lnSpc>
            </a:pPr>
            <a:r>
              <a:rPr lang="en-US" altLang="ko-KR" sz="1400" dirty="0"/>
              <a:t>	RETURN  VALUE  : </a:t>
            </a:r>
            <a:r>
              <a:rPr lang="en-US" altLang="ko-KR" sz="1400" dirty="0" err="1"/>
              <a:t>OKlinvorV</a:t>
            </a:r>
            <a:r>
              <a:rPr lang="en-US" altLang="ko-KR" sz="1400" dirty="0"/>
              <a:t> l.8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C34289-20B1-46FF-8A48-AABCBB734966}"/>
              </a:ext>
            </a:extLst>
          </p:cNvPr>
          <p:cNvSpPr txBox="1"/>
          <p:nvPr/>
        </p:nvSpPr>
        <p:spPr>
          <a:xfrm>
            <a:off x="5752539" y="2658981"/>
            <a:ext cx="624997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2" indent="-342900">
              <a:lnSpc>
                <a:spcPct val="100000"/>
              </a:lnSpc>
              <a:buAutoNum type="arabicParenR" startAt="3"/>
            </a:pPr>
            <a:r>
              <a:rPr lang="ko-KR" altLang="en-US" sz="1600" dirty="0"/>
              <a:t>블루투스 이름 변경 </a:t>
            </a:r>
            <a:endParaRPr lang="en-US" altLang="ko-KR" sz="1600" dirty="0"/>
          </a:p>
          <a:p>
            <a:pPr marL="0" lvl="2">
              <a:lnSpc>
                <a:spcPct val="100000"/>
              </a:lnSpc>
            </a:pPr>
            <a:r>
              <a:rPr lang="en-US" altLang="ko-KR" sz="1600" dirty="0"/>
              <a:t>	</a:t>
            </a:r>
            <a:r>
              <a:rPr lang="en-US" altLang="ko-KR" sz="1400" dirty="0"/>
              <a:t>Command  : AT+NAME </a:t>
            </a:r>
            <a:r>
              <a:rPr lang="ko-KR" altLang="en-US" sz="1400" dirty="0"/>
              <a:t>이름 </a:t>
            </a:r>
            <a:endParaRPr lang="en-US" altLang="ko-KR" sz="1400" dirty="0"/>
          </a:p>
          <a:p>
            <a:pPr marL="0" lvl="2">
              <a:lnSpc>
                <a:spcPct val="100000"/>
              </a:lnSpc>
            </a:pPr>
            <a:r>
              <a:rPr lang="en-US" altLang="ko-KR" sz="1400" dirty="0"/>
              <a:t>	Return  Value : </a:t>
            </a:r>
            <a:r>
              <a:rPr lang="en-US" altLang="ko-KR" sz="1400" dirty="0" err="1"/>
              <a:t>OKsetname</a:t>
            </a:r>
            <a:endParaRPr lang="en-US" altLang="ko-KR" sz="1400" dirty="0"/>
          </a:p>
          <a:p>
            <a:pPr marL="0" lvl="2">
              <a:lnSpc>
                <a:spcPct val="100000"/>
              </a:lnSpc>
            </a:pPr>
            <a:endParaRPr lang="en-US" altLang="ko-KR" sz="1600" dirty="0"/>
          </a:p>
          <a:p>
            <a:pPr marL="0" lvl="2">
              <a:lnSpc>
                <a:spcPct val="100000"/>
              </a:lnSpc>
            </a:pPr>
            <a:r>
              <a:rPr lang="en-US" altLang="ko-KR" sz="1600" dirty="0"/>
              <a:t>4)  </a:t>
            </a:r>
            <a:r>
              <a:rPr lang="ko-KR" altLang="en-US" sz="1600" dirty="0"/>
              <a:t>핀 설정</a:t>
            </a:r>
          </a:p>
          <a:p>
            <a:pPr marL="0" lvl="2">
              <a:lnSpc>
                <a:spcPct val="100000"/>
              </a:lnSpc>
            </a:pPr>
            <a:r>
              <a:rPr lang="en-US" altLang="ko-KR" sz="1600" dirty="0"/>
              <a:t>	</a:t>
            </a:r>
            <a:r>
              <a:rPr lang="ko-KR" altLang="en-US" sz="1400" dirty="0"/>
              <a:t>초기 </a:t>
            </a:r>
            <a:r>
              <a:rPr lang="en-US" altLang="ko-KR" sz="1400" dirty="0"/>
              <a:t>PIN  </a:t>
            </a:r>
            <a:r>
              <a:rPr lang="ko-KR" altLang="en-US" sz="1400" dirty="0"/>
              <a:t>번호는 ‘</a:t>
            </a:r>
            <a:r>
              <a:rPr lang="en-US" altLang="ko-KR" sz="1400" dirty="0"/>
              <a:t>1234’</a:t>
            </a:r>
            <a:r>
              <a:rPr lang="ko-KR" altLang="en-US" sz="1400" dirty="0"/>
              <a:t>이며</a:t>
            </a:r>
            <a:r>
              <a:rPr lang="en-US" altLang="ko-KR" sz="1400" dirty="0"/>
              <a:t>,</a:t>
            </a:r>
          </a:p>
          <a:p>
            <a:pPr marL="0" lvl="2">
              <a:lnSpc>
                <a:spcPct val="100000"/>
              </a:lnSpc>
            </a:pPr>
            <a:r>
              <a:rPr lang="en-US" altLang="ko-KR" sz="1400" dirty="0"/>
              <a:t>	</a:t>
            </a:r>
            <a:r>
              <a:rPr lang="ko-KR" altLang="en-US" sz="1400" dirty="0"/>
              <a:t>아래 명령어를 통해 변경이 가능</a:t>
            </a:r>
            <a:endParaRPr lang="en-US" altLang="ko-KR" sz="1400" dirty="0"/>
          </a:p>
          <a:p>
            <a:pPr marL="0" lvl="2">
              <a:lnSpc>
                <a:spcPct val="100000"/>
              </a:lnSpc>
            </a:pPr>
            <a:r>
              <a:rPr lang="en-US" altLang="ko-KR" sz="1400" dirty="0"/>
              <a:t>	Command : AT+PIN####</a:t>
            </a:r>
          </a:p>
          <a:p>
            <a:pPr marL="0" lvl="2">
              <a:lnSpc>
                <a:spcPct val="100000"/>
              </a:lnSpc>
            </a:pPr>
            <a:r>
              <a:rPr lang="en-US" altLang="ko-KR" sz="1400" dirty="0"/>
              <a:t>	(</a:t>
            </a:r>
            <a:r>
              <a:rPr lang="ko-KR" altLang="en-US" sz="1400" dirty="0"/>
              <a:t>네 자리 숫자</a:t>
            </a:r>
            <a:r>
              <a:rPr lang="en-US" altLang="ko-KR" sz="1400" dirty="0"/>
              <a:t>)</a:t>
            </a:r>
          </a:p>
          <a:p>
            <a:pPr marL="0" lvl="2">
              <a:lnSpc>
                <a:spcPct val="100000"/>
              </a:lnSpc>
            </a:pPr>
            <a:r>
              <a:rPr lang="en-US" altLang="ko-KR" sz="1400" dirty="0"/>
              <a:t>	Return Value : </a:t>
            </a:r>
            <a:r>
              <a:rPr lang="en-US" altLang="ko-KR" sz="1400" dirty="0" err="1"/>
              <a:t>OKsetPIN</a:t>
            </a: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D6C068-0899-453A-B01F-C3FA33D5A873}"/>
              </a:ext>
            </a:extLst>
          </p:cNvPr>
          <p:cNvSpPr txBox="1"/>
          <p:nvPr/>
        </p:nvSpPr>
        <p:spPr>
          <a:xfrm>
            <a:off x="1104661" y="5212911"/>
            <a:ext cx="919820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5) </a:t>
            </a:r>
            <a:r>
              <a:rPr lang="ko-KR" altLang="en-US" sz="1600" dirty="0" err="1"/>
              <a:t>보레이트</a:t>
            </a:r>
            <a:r>
              <a:rPr lang="ko-KR" altLang="en-US" sz="1600" dirty="0"/>
              <a:t> 설정 </a:t>
            </a:r>
            <a:r>
              <a:rPr lang="en-US" altLang="ko-KR" sz="1600" dirty="0"/>
              <a:t>(</a:t>
            </a:r>
            <a:r>
              <a:rPr lang="ko-KR" altLang="en-US" sz="1600" dirty="0" err="1"/>
              <a:t>보레이트</a:t>
            </a:r>
            <a:r>
              <a:rPr lang="en-US" altLang="ko-KR" sz="1600" dirty="0"/>
              <a:t>, Baud rate </a:t>
            </a:r>
            <a:r>
              <a:rPr lang="ko-KR" altLang="en-US" sz="1600" dirty="0"/>
              <a:t>는 통신 속도를 의미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	</a:t>
            </a:r>
            <a:r>
              <a:rPr lang="en-US" altLang="ko-KR" sz="1400" dirty="0"/>
              <a:t>Command : AT+BAUD#</a:t>
            </a:r>
          </a:p>
          <a:p>
            <a:r>
              <a:rPr lang="en-US" altLang="ko-KR" sz="1400" dirty="0"/>
              <a:t>	Return Value : OK </a:t>
            </a:r>
            <a:r>
              <a:rPr lang="ko-KR" altLang="en-US" sz="1400" dirty="0" err="1"/>
              <a:t>보레이트</a:t>
            </a:r>
            <a:r>
              <a:rPr lang="en-US" altLang="ko-KR" sz="1400" dirty="0"/>
              <a:t>(EX: OK9600)</a:t>
            </a:r>
          </a:p>
          <a:p>
            <a:pPr lvl="2"/>
            <a:r>
              <a:rPr lang="en-US" altLang="ko-KR" sz="1400" dirty="0"/>
              <a:t>#</a:t>
            </a:r>
            <a:r>
              <a:rPr lang="ko-KR" altLang="en-US" sz="1400" dirty="0"/>
              <a:t>은 </a:t>
            </a:r>
            <a:r>
              <a:rPr lang="en-US" altLang="ko-KR" sz="1400" dirty="0"/>
              <a:t>1 </a:t>
            </a:r>
            <a:r>
              <a:rPr lang="ko-KR" altLang="en-US" sz="1400" dirty="0"/>
              <a:t>부터 </a:t>
            </a:r>
            <a:r>
              <a:rPr lang="en-US" altLang="ko-KR" sz="1400" dirty="0"/>
              <a:t>8 </a:t>
            </a:r>
            <a:r>
              <a:rPr lang="ko-KR" altLang="en-US" sz="1400" dirty="0"/>
              <a:t>까지 가능</a:t>
            </a:r>
          </a:p>
          <a:p>
            <a:pPr lvl="2"/>
            <a:r>
              <a:rPr lang="en-US" altLang="ko-KR" sz="1400" dirty="0"/>
              <a:t>1 - 1200, 2 - 2400, 3 - 4800, 4 - 9600</a:t>
            </a:r>
          </a:p>
          <a:p>
            <a:pPr lvl="2"/>
            <a:r>
              <a:rPr lang="en-US" altLang="ko-KR" sz="1400" dirty="0"/>
              <a:t>5 - 19200, 6 - 38400, 7 - 57600, 8 - 115200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FC7401A-3D8F-4C11-BDB7-9EAB9CBF3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378" y="5325082"/>
            <a:ext cx="3052193" cy="11889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BD628E3-C348-4E12-91F3-DB63CC3620A0}"/>
              </a:ext>
            </a:extLst>
          </p:cNvPr>
          <p:cNvSpPr txBox="1"/>
          <p:nvPr/>
        </p:nvSpPr>
        <p:spPr>
          <a:xfrm>
            <a:off x="8018620" y="6514017"/>
            <a:ext cx="2021707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100" dirty="0"/>
              <a:t>[</a:t>
            </a:r>
            <a:r>
              <a:rPr lang="ko-KR" altLang="en-US" sz="1100" dirty="0"/>
              <a:t>블루투스 모듈 초기 설정 값</a:t>
            </a:r>
            <a:r>
              <a:rPr lang="en-US" altLang="ko-KR" sz="1100" dirty="0"/>
              <a:t>]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3069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490" y="60319"/>
            <a:ext cx="11930910" cy="623422"/>
          </a:xfrm>
        </p:spPr>
        <p:txBody>
          <a:bodyPr>
            <a:noAutofit/>
          </a:bodyPr>
          <a:lstStyle/>
          <a:p>
            <a:r>
              <a:rPr lang="ko-KR" altLang="en-US" sz="3000" b="1" i="1" dirty="0">
                <a:latin typeface="Calibri" panose="020F0502020204030204" pitchFamily="34" charset="0"/>
              </a:rPr>
              <a:t>어드벤처 디자인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76649" y="650789"/>
            <a:ext cx="786713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57050" y="1158245"/>
            <a:ext cx="11645459" cy="53557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실습 예제 </a:t>
            </a:r>
            <a:r>
              <a:rPr lang="en-US" altLang="ko-KR" sz="2400" dirty="0"/>
              <a:t>1. </a:t>
            </a:r>
            <a:r>
              <a:rPr lang="ko-KR" altLang="en-US" sz="2400" dirty="0"/>
              <a:t>블루투스 모듈 사용하기</a:t>
            </a:r>
            <a:endParaRPr lang="en-US" altLang="ko-KR" sz="24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/>
              <a:t>AT</a:t>
            </a:r>
            <a:r>
              <a:rPr lang="ko-KR" altLang="en-US" sz="2000" dirty="0"/>
              <a:t> 명령어 사용하기</a:t>
            </a:r>
            <a:endParaRPr lang="en-US" altLang="ko-KR"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8CB83D-8243-4FDE-8714-27A94E915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90" y="2356945"/>
            <a:ext cx="5684599" cy="36010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D15BAA2-7BDD-4E8C-92B8-8F82EA5EA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945" y="1385971"/>
            <a:ext cx="4868099" cy="45719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EAA7E7-7574-4BF5-B2B1-66375C8AB962}"/>
              </a:ext>
            </a:extLst>
          </p:cNvPr>
          <p:cNvSpPr txBox="1"/>
          <p:nvPr/>
        </p:nvSpPr>
        <p:spPr>
          <a:xfrm>
            <a:off x="4637707" y="6076406"/>
            <a:ext cx="2571538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100" dirty="0"/>
              <a:t>[</a:t>
            </a:r>
            <a:r>
              <a:rPr lang="ko-KR" altLang="en-US" sz="1100" dirty="0"/>
              <a:t>버전 별 </a:t>
            </a:r>
            <a:r>
              <a:rPr lang="en-US" altLang="ko-KR" sz="1100" dirty="0"/>
              <a:t>AT</a:t>
            </a:r>
            <a:r>
              <a:rPr lang="ko-KR" altLang="en-US" sz="1100" dirty="0"/>
              <a:t>명령어 및 응답 </a:t>
            </a:r>
            <a:r>
              <a:rPr lang="ko-KR" altLang="en-US" sz="1100" dirty="0" err="1"/>
              <a:t>메세지</a:t>
            </a:r>
            <a:r>
              <a:rPr lang="ko-KR" altLang="en-US" sz="1100" dirty="0"/>
              <a:t> 표</a:t>
            </a:r>
            <a:r>
              <a:rPr lang="en-US" altLang="ko-KR" sz="1100" dirty="0"/>
              <a:t>]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60452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490" y="60319"/>
            <a:ext cx="11930910" cy="623422"/>
          </a:xfrm>
        </p:spPr>
        <p:txBody>
          <a:bodyPr>
            <a:noAutofit/>
          </a:bodyPr>
          <a:lstStyle/>
          <a:p>
            <a:r>
              <a:rPr lang="ko-KR" altLang="en-US" sz="3000" b="1" i="1" dirty="0">
                <a:latin typeface="Calibri" panose="020F0502020204030204" pitchFamily="34" charset="0"/>
              </a:rPr>
              <a:t>어드벤처 디자인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76649" y="650789"/>
            <a:ext cx="786713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57050" y="1158245"/>
            <a:ext cx="11645459" cy="53557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실습 예제 </a:t>
            </a:r>
            <a:r>
              <a:rPr lang="en-US" altLang="ko-KR" sz="2400" dirty="0"/>
              <a:t>1. </a:t>
            </a:r>
            <a:r>
              <a:rPr lang="ko-KR" altLang="en-US" sz="2400" dirty="0"/>
              <a:t>블루투스 모듈 사용하기</a:t>
            </a:r>
            <a:endParaRPr lang="en-US" altLang="ko-KR" sz="24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결과 확인하기</a:t>
            </a:r>
            <a:endParaRPr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41D7FA-09FB-4BA5-9825-EAE89F68C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987" y="2305178"/>
            <a:ext cx="3009719" cy="17624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867B206-C5E9-4CD7-B7CB-8CD2C9F8C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268" y="2305178"/>
            <a:ext cx="2731206" cy="19508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C4E56B9-9B10-4A43-8683-56FA03DC2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6317" y="2333507"/>
            <a:ext cx="2573549" cy="19225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19DF30-E1C3-4154-8817-501CF267FF80}"/>
              </a:ext>
            </a:extLst>
          </p:cNvPr>
          <p:cNvSpPr txBox="1"/>
          <p:nvPr/>
        </p:nvSpPr>
        <p:spPr>
          <a:xfrm>
            <a:off x="1639039" y="4253490"/>
            <a:ext cx="2162772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00" dirty="0"/>
              <a:t>[</a:t>
            </a:r>
            <a:r>
              <a:rPr lang="ko-KR" altLang="en-US" sz="1100" dirty="0"/>
              <a:t>블루투스 응답 가능 여부 확인</a:t>
            </a:r>
            <a:r>
              <a:rPr lang="en-US" altLang="ko-KR" sz="1100" dirty="0"/>
              <a:t>]</a:t>
            </a:r>
            <a:endParaRPr lang="en-US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A01964-7A71-4927-9FED-DCF233752ED4}"/>
              </a:ext>
            </a:extLst>
          </p:cNvPr>
          <p:cNvSpPr txBox="1"/>
          <p:nvPr/>
        </p:nvSpPr>
        <p:spPr>
          <a:xfrm>
            <a:off x="5318308" y="4253490"/>
            <a:ext cx="1499128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00" dirty="0"/>
              <a:t>[</a:t>
            </a:r>
            <a:r>
              <a:rPr lang="ko-KR" altLang="en-US" sz="1100" dirty="0"/>
              <a:t>블루투스 이름 변경</a:t>
            </a:r>
            <a:r>
              <a:rPr lang="en-US" altLang="ko-KR" sz="1100" dirty="0"/>
              <a:t>]</a:t>
            </a:r>
            <a:endParaRPr lang="en-US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3C9804-61D7-4999-BBD9-1240797B48BD}"/>
              </a:ext>
            </a:extLst>
          </p:cNvPr>
          <p:cNvSpPr txBox="1"/>
          <p:nvPr/>
        </p:nvSpPr>
        <p:spPr>
          <a:xfrm>
            <a:off x="8679807" y="4253490"/>
            <a:ext cx="1167307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100" dirty="0"/>
              <a:t>[</a:t>
            </a:r>
            <a:r>
              <a:rPr lang="ko-KR" altLang="en-US" sz="1100" dirty="0"/>
              <a:t>비밀번호 설정</a:t>
            </a:r>
            <a:r>
              <a:rPr lang="en-US" altLang="ko-KR" sz="1100" dirty="0"/>
              <a:t>]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00128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490" y="60319"/>
            <a:ext cx="11930910" cy="623422"/>
          </a:xfrm>
        </p:spPr>
        <p:txBody>
          <a:bodyPr>
            <a:noAutofit/>
          </a:bodyPr>
          <a:lstStyle/>
          <a:p>
            <a:r>
              <a:rPr lang="ko-KR" altLang="en-US" sz="3000" b="1" i="1" dirty="0">
                <a:latin typeface="Calibri" panose="020F0502020204030204" pitchFamily="34" charset="0"/>
              </a:rPr>
              <a:t>어드벤처 디자인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76649" y="650789"/>
            <a:ext cx="786713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57050" y="1158245"/>
            <a:ext cx="11645459" cy="53557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실습 예제 </a:t>
            </a:r>
            <a:r>
              <a:rPr lang="en-US" altLang="ko-KR" sz="2400" dirty="0"/>
              <a:t>1. </a:t>
            </a:r>
            <a:r>
              <a:rPr lang="ko-KR" altLang="en-US" sz="2400" dirty="0"/>
              <a:t>블루투스 모듈 사용하기</a:t>
            </a:r>
            <a:endParaRPr lang="en-US" altLang="ko-KR" sz="24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1800" dirty="0"/>
              <a:t>변경된 이름을 스마트폰에서 확인이 가능하며 블루투스 채팅 어플을 통해 통신 가능</a:t>
            </a:r>
            <a:endParaRPr lang="en-US" altLang="ko-KR"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77B141-32EB-4712-8FCE-D96F46557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253" y="2349726"/>
            <a:ext cx="3183467" cy="239953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E6D633-B82F-4778-96C4-1889F2849C9A}"/>
              </a:ext>
            </a:extLst>
          </p:cNvPr>
          <p:cNvSpPr/>
          <p:nvPr/>
        </p:nvSpPr>
        <p:spPr>
          <a:xfrm>
            <a:off x="1657097" y="4369907"/>
            <a:ext cx="1070337" cy="280921"/>
          </a:xfrm>
          <a:prstGeom prst="rect">
            <a:avLst/>
          </a:prstGeom>
          <a:solidFill>
            <a:srgbClr val="FCFCFC"/>
          </a:solidFill>
        </p:spPr>
        <p:txBody>
          <a:bodyPr wrap="square" anchor="ctr">
            <a:spAutoFit/>
          </a:bodyPr>
          <a:lstStyle/>
          <a:p>
            <a:pPr lvl="1">
              <a:lnSpc>
                <a:spcPct val="100000"/>
              </a:lnSpc>
            </a:pPr>
            <a:r>
              <a:rPr lang="en-US" altLang="ko-KR" sz="1200" dirty="0" err="1">
                <a:latin typeface="Abadi" panose="020B0604020202020204" pitchFamily="34" charset="0"/>
              </a:rPr>
              <a:t>myBT</a:t>
            </a:r>
            <a:endParaRPr lang="en-US" altLang="ko-KR" sz="1200" dirty="0">
              <a:latin typeface="Abadi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0ABA279-F5E8-4CED-B526-E664A47F6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310" y="3157188"/>
            <a:ext cx="2721910" cy="940907"/>
          </a:xfrm>
          <a:prstGeom prst="rect">
            <a:avLst/>
          </a:prstGeom>
        </p:spPr>
      </p:pic>
      <p:sp>
        <p:nvSpPr>
          <p:cNvPr id="10" name="더하기 기호 9">
            <a:extLst>
              <a:ext uri="{FF2B5EF4-FFF2-40B4-BE49-F238E27FC236}">
                <a16:creationId xmlns:a16="http://schemas.microsoft.com/office/drawing/2014/main" id="{0E0CEE6C-A1E1-4550-80C0-F27EE51C3027}"/>
              </a:ext>
            </a:extLst>
          </p:cNvPr>
          <p:cNvSpPr/>
          <p:nvPr/>
        </p:nvSpPr>
        <p:spPr>
          <a:xfrm>
            <a:off x="4565574" y="3165132"/>
            <a:ext cx="701565" cy="70156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FB484EF-A41E-4B01-9375-AFAF07673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982" y="1984083"/>
            <a:ext cx="2086147" cy="428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C96A61D-6320-4E9B-B4E2-238138AB1766}"/>
              </a:ext>
            </a:extLst>
          </p:cNvPr>
          <p:cNvCxnSpPr>
            <a:cxnSpLocks/>
          </p:cNvCxnSpPr>
          <p:nvPr/>
        </p:nvCxnSpPr>
        <p:spPr>
          <a:xfrm flipH="1">
            <a:off x="8655269" y="6007996"/>
            <a:ext cx="681712" cy="181453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80254F-0A99-4661-B8E4-E87FE8AC6EFE}"/>
              </a:ext>
            </a:extLst>
          </p:cNvPr>
          <p:cNvSpPr/>
          <p:nvPr/>
        </p:nvSpPr>
        <p:spPr>
          <a:xfrm>
            <a:off x="9336981" y="5896302"/>
            <a:ext cx="2086147" cy="2207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08921B6-A7BA-4DDA-AEF1-3603487FCDF0}"/>
              </a:ext>
            </a:extLst>
          </p:cNvPr>
          <p:cNvSpPr/>
          <p:nvPr/>
        </p:nvSpPr>
        <p:spPr>
          <a:xfrm>
            <a:off x="5500589" y="6071981"/>
            <a:ext cx="3948360" cy="2616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 algn="ctr">
              <a:lnSpc>
                <a:spcPct val="100000"/>
              </a:lnSpc>
            </a:pPr>
            <a:r>
              <a:rPr lang="ko-KR" altLang="en-US" sz="1100" dirty="0"/>
              <a:t>블루투스 모듈로 데이터 전송</a:t>
            </a:r>
            <a:endParaRPr lang="en-US" altLang="ko-KR" sz="11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4080CA4-2638-4014-A9AA-41E6BCD94F13}"/>
              </a:ext>
            </a:extLst>
          </p:cNvPr>
          <p:cNvSpPr/>
          <p:nvPr/>
        </p:nvSpPr>
        <p:spPr>
          <a:xfrm>
            <a:off x="9336980" y="2617075"/>
            <a:ext cx="1517579" cy="7409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F2E91BB-2D9A-4A32-BB3C-0144B656C36F}"/>
              </a:ext>
            </a:extLst>
          </p:cNvPr>
          <p:cNvCxnSpPr>
            <a:cxnSpLocks/>
          </p:cNvCxnSpPr>
          <p:nvPr/>
        </p:nvCxnSpPr>
        <p:spPr>
          <a:xfrm flipH="1">
            <a:off x="9884979" y="3388586"/>
            <a:ext cx="210790" cy="510867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9D1768F-E2E8-4AC1-8AB7-3C4767A02566}"/>
              </a:ext>
            </a:extLst>
          </p:cNvPr>
          <p:cNvSpPr/>
          <p:nvPr/>
        </p:nvSpPr>
        <p:spPr>
          <a:xfrm>
            <a:off x="8268590" y="3866697"/>
            <a:ext cx="2721910" cy="2616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 algn="ctr">
              <a:lnSpc>
                <a:spcPct val="100000"/>
              </a:lnSpc>
            </a:pPr>
            <a:r>
              <a:rPr lang="ko-KR" altLang="en-US" sz="1100" dirty="0"/>
              <a:t>데이터 송수신 </a:t>
            </a:r>
            <a:r>
              <a:rPr lang="ko-KR" altLang="en-US" sz="1100" dirty="0" err="1"/>
              <a:t>상태창</a:t>
            </a:r>
            <a:endParaRPr lang="en-US" altLang="ko-KR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37A407-980F-4EBE-B27C-A2EAF4A4C69B}"/>
              </a:ext>
            </a:extLst>
          </p:cNvPr>
          <p:cNvSpPr txBox="1"/>
          <p:nvPr/>
        </p:nvSpPr>
        <p:spPr>
          <a:xfrm>
            <a:off x="1486408" y="4777320"/>
            <a:ext cx="2063385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00" dirty="0"/>
              <a:t>[</a:t>
            </a:r>
            <a:r>
              <a:rPr lang="ko-KR" altLang="en-US" sz="1100" dirty="0"/>
              <a:t>스마트폰에서 블루투스 연결</a:t>
            </a:r>
            <a:r>
              <a:rPr lang="en-US" altLang="ko-KR" sz="1100" dirty="0"/>
              <a:t>]</a:t>
            </a:r>
            <a:endParaRPr lang="en-US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8C937D-8CE2-4F4F-80EC-38C5166A3BFE}"/>
              </a:ext>
            </a:extLst>
          </p:cNvPr>
          <p:cNvSpPr txBox="1"/>
          <p:nvPr/>
        </p:nvSpPr>
        <p:spPr>
          <a:xfrm>
            <a:off x="5910572" y="4758342"/>
            <a:ext cx="2063386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00" dirty="0"/>
              <a:t>[</a:t>
            </a:r>
            <a:r>
              <a:rPr lang="ko-KR" altLang="en-US" sz="1100" dirty="0"/>
              <a:t>블루투스 채팅 어플리케이션</a:t>
            </a:r>
            <a:r>
              <a:rPr lang="en-US" altLang="ko-KR" sz="1100" dirty="0"/>
              <a:t>]</a:t>
            </a:r>
            <a:endParaRPr lang="en-US" sz="11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3D0908-42F3-4AB8-976E-D572BEFDB3CF}"/>
              </a:ext>
            </a:extLst>
          </p:cNvPr>
          <p:cNvSpPr txBox="1"/>
          <p:nvPr/>
        </p:nvSpPr>
        <p:spPr>
          <a:xfrm>
            <a:off x="9182450" y="6304481"/>
            <a:ext cx="2395207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00" dirty="0"/>
              <a:t>[</a:t>
            </a:r>
            <a:r>
              <a:rPr lang="ko-KR" altLang="en-US" sz="1100" dirty="0"/>
              <a:t>블루투스 채팅 어플리케이션 화면</a:t>
            </a:r>
            <a:r>
              <a:rPr lang="en-US" altLang="ko-KR" sz="1100" dirty="0"/>
              <a:t>]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3895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490" y="60319"/>
            <a:ext cx="11930910" cy="623422"/>
          </a:xfrm>
        </p:spPr>
        <p:txBody>
          <a:bodyPr>
            <a:noAutofit/>
          </a:bodyPr>
          <a:lstStyle/>
          <a:p>
            <a:r>
              <a:rPr lang="ko-KR" altLang="en-US" sz="3000" b="1" i="1" dirty="0">
                <a:latin typeface="Calibri" panose="020F0502020204030204" pitchFamily="34" charset="0"/>
              </a:rPr>
              <a:t>어드벤처 디자인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76649" y="650789"/>
            <a:ext cx="786713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57050" y="1158245"/>
            <a:ext cx="11645459" cy="53557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실습 응용</a:t>
            </a:r>
            <a:r>
              <a:rPr lang="en-US" altLang="ko-KR" sz="2400" dirty="0"/>
              <a:t>. </a:t>
            </a:r>
            <a:r>
              <a:rPr lang="ko-KR" altLang="en-US" sz="2400" dirty="0"/>
              <a:t>블루투스 모듈을 이용하여 </a:t>
            </a:r>
            <a:r>
              <a:rPr lang="en-US" altLang="ko-KR" sz="2400" dirty="0"/>
              <a:t>LED </a:t>
            </a:r>
            <a:r>
              <a:rPr lang="ko-KR" altLang="en-US" sz="2400" dirty="0"/>
              <a:t>제어하기</a:t>
            </a:r>
            <a:endParaRPr lang="en-US" altLang="ko-KR" sz="24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1800" dirty="0"/>
              <a:t>실습 응용 작동영상</a:t>
            </a:r>
            <a:endParaRPr lang="en-US" altLang="ko-KR" sz="1800" dirty="0"/>
          </a:p>
        </p:txBody>
      </p:sp>
      <p:pic>
        <p:nvPicPr>
          <p:cNvPr id="5" name="온라인 미디어 4" title="[에듀이노] 아두이노 블루투스 모듈 HC-06을 이용한 LED 제어하기">
            <a:hlinkClick r:id="" action="ppaction://media"/>
            <a:extLst>
              <a:ext uri="{FF2B5EF4-FFF2-40B4-BE49-F238E27FC236}">
                <a16:creationId xmlns:a16="http://schemas.microsoft.com/office/drawing/2014/main" id="{8A6B01DF-0947-4419-B919-F302E1900FD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158010" y="1993900"/>
            <a:ext cx="8006772" cy="452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618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EAA04-A1BD-4C26-8D2B-0D640D83A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97E298-CEFC-4DAE-80DE-F0F069E7C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https://www.youtube.com/watch?v=L-8GZNNFWiY&amp;feature=emb_rel_end</a:t>
            </a:r>
            <a:endParaRPr lang="en-US" altLang="ko-KR" dirty="0"/>
          </a:p>
          <a:p>
            <a:r>
              <a:rPr lang="ko-KR" altLang="en-US" dirty="0"/>
              <a:t>위 내용 참고</a:t>
            </a:r>
            <a:r>
              <a:rPr lang="en-US" altLang="ko-KR" dirty="0"/>
              <a:t>… </a:t>
            </a:r>
            <a:r>
              <a:rPr lang="ko-KR" altLang="en-US" dirty="0"/>
              <a:t>지워도 무방</a:t>
            </a:r>
            <a:endParaRPr lang="en-US" altLang="ko-KR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0515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490" y="60319"/>
            <a:ext cx="11930910" cy="623422"/>
          </a:xfrm>
        </p:spPr>
        <p:txBody>
          <a:bodyPr>
            <a:noAutofit/>
          </a:bodyPr>
          <a:lstStyle/>
          <a:p>
            <a:r>
              <a:rPr lang="ko-KR" altLang="en-US" sz="3000" b="1" i="1" dirty="0">
                <a:latin typeface="Calibri" panose="020F0502020204030204" pitchFamily="34" charset="0"/>
              </a:rPr>
              <a:t>어드벤처 디자인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76649" y="650789"/>
            <a:ext cx="786713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57050" y="1158245"/>
            <a:ext cx="11645459" cy="53557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실습 예제 </a:t>
            </a:r>
            <a:r>
              <a:rPr lang="en-US" altLang="ko-KR" sz="2400" dirty="0"/>
              <a:t>2. </a:t>
            </a:r>
            <a:r>
              <a:rPr lang="ko-KR" altLang="en-US" sz="2400" dirty="0"/>
              <a:t>초음파 센서 사용하기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초음파</a:t>
            </a:r>
            <a:r>
              <a:rPr lang="en-US" altLang="ko-KR" sz="2000" dirty="0"/>
              <a:t>: </a:t>
            </a:r>
            <a:r>
              <a:rPr lang="ko-KR" altLang="en-US" sz="2000" dirty="0"/>
              <a:t>사람의 귀에 들리지 않는 높은 주파수 대역 </a:t>
            </a:r>
            <a:r>
              <a:rPr lang="en-US" altLang="ko-KR" sz="2000" dirty="0"/>
              <a:t>(</a:t>
            </a:r>
            <a:r>
              <a:rPr lang="ko-KR" altLang="en-US" sz="2000" dirty="0"/>
              <a:t>약 </a:t>
            </a:r>
            <a:r>
              <a:rPr lang="en-US" altLang="ko-KR" sz="2000" dirty="0"/>
              <a:t>20 </a:t>
            </a:r>
            <a:r>
              <a:rPr lang="en-US" altLang="ko-KR" sz="2000" dirty="0" err="1"/>
              <a:t>khz</a:t>
            </a:r>
            <a:r>
              <a:rPr lang="en-US" altLang="ko-KR" sz="2000" dirty="0"/>
              <a:t> </a:t>
            </a:r>
            <a:r>
              <a:rPr lang="ko-KR" altLang="en-US" sz="2000" dirty="0"/>
              <a:t>이상의 소리</a:t>
            </a:r>
            <a:r>
              <a:rPr lang="en-US" altLang="ko-KR" sz="2000" dirty="0"/>
              <a:t>)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20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초음파 거리 센서는 초음파를 이용하여 거리를 측정하는 센서로 </a:t>
            </a:r>
            <a:r>
              <a:rPr lang="ko-KR" altLang="en-US" sz="2000" dirty="0" err="1"/>
              <a:t>발신부</a:t>
            </a:r>
            <a:r>
              <a:rPr lang="en-US" altLang="ko-KR" sz="2000" dirty="0"/>
              <a:t>, </a:t>
            </a:r>
            <a:r>
              <a:rPr lang="ko-KR" altLang="en-US" sz="2000" dirty="0"/>
              <a:t>수신부로 구성</a:t>
            </a:r>
            <a:endParaRPr lang="en-US" altLang="ko-KR" sz="20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초음파를 발생시키고 장애물과 부딪친 뒤 반사되어 돌아오는 시간을 측정하여 거리를 계산</a:t>
            </a:r>
            <a:endParaRPr lang="en-US" altLang="ko-KR" sz="20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공기 중에서 </a:t>
            </a:r>
            <a:r>
              <a:rPr lang="en-US" altLang="ko-KR" sz="2000" dirty="0"/>
              <a:t>340m/s </a:t>
            </a:r>
            <a:r>
              <a:rPr lang="ko-KR" altLang="en-US" sz="2000" dirty="0"/>
              <a:t>의 일정한 속도로 진행하는 특징을 이용하여 거리 측정을 위한 수단으로 많이 사용</a:t>
            </a:r>
            <a:endParaRPr lang="en-US" altLang="ko-KR" sz="20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20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36154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490" y="60319"/>
            <a:ext cx="11930910" cy="623422"/>
          </a:xfrm>
        </p:spPr>
        <p:txBody>
          <a:bodyPr>
            <a:noAutofit/>
          </a:bodyPr>
          <a:lstStyle/>
          <a:p>
            <a:r>
              <a:rPr lang="ko-KR" altLang="en-US" sz="3000" b="1" i="1" dirty="0">
                <a:latin typeface="Calibri" panose="020F0502020204030204" pitchFamily="34" charset="0"/>
              </a:rPr>
              <a:t>어드벤처 디자인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76649" y="650789"/>
            <a:ext cx="786713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57050" y="1158245"/>
            <a:ext cx="11645459" cy="53557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실습 예제 </a:t>
            </a:r>
            <a:r>
              <a:rPr lang="en-US" altLang="ko-KR" sz="2400" dirty="0"/>
              <a:t>2. </a:t>
            </a:r>
            <a:r>
              <a:rPr lang="ko-KR" altLang="en-US" sz="2400" dirty="0"/>
              <a:t>초음파 센서 사용하기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초음파 센서 </a:t>
            </a:r>
            <a:r>
              <a:rPr lang="en-US" altLang="ko-KR" sz="2000" dirty="0"/>
              <a:t>HC-SR04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/>
              <a:t>발신부</a:t>
            </a:r>
            <a:r>
              <a:rPr lang="en-US" altLang="ko-KR" sz="1600" dirty="0"/>
              <a:t>, </a:t>
            </a:r>
            <a:r>
              <a:rPr lang="ko-KR" altLang="en-US" sz="1600" dirty="0"/>
              <a:t>수신부로 구성</a:t>
            </a:r>
            <a:endParaRPr lang="en-US" altLang="ko-KR" sz="1600" dirty="0"/>
          </a:p>
          <a:p>
            <a:pPr lvl="3">
              <a:lnSpc>
                <a:spcPct val="100000"/>
              </a:lnSpc>
            </a:pPr>
            <a:r>
              <a:rPr lang="en-US" altLang="ko-KR" sz="1200" b="1" dirty="0"/>
              <a:t>Trig </a:t>
            </a:r>
            <a:r>
              <a:rPr lang="en-US" altLang="ko-KR" sz="1200" dirty="0"/>
              <a:t>: </a:t>
            </a:r>
            <a:r>
              <a:rPr lang="ko-KR" altLang="en-US" sz="1200" dirty="0"/>
              <a:t>초음파 신호 발생</a:t>
            </a:r>
          </a:p>
          <a:p>
            <a:pPr lvl="3">
              <a:lnSpc>
                <a:spcPct val="100000"/>
              </a:lnSpc>
            </a:pPr>
            <a:r>
              <a:rPr lang="en-US" altLang="ko-KR" sz="1200" b="1" dirty="0"/>
              <a:t>Echo </a:t>
            </a:r>
            <a:r>
              <a:rPr lang="en-US" altLang="ko-KR" sz="1200" dirty="0"/>
              <a:t>: </a:t>
            </a:r>
            <a:r>
              <a:rPr lang="ko-KR" altLang="en-US" sz="1200" dirty="0"/>
              <a:t>물체에 반사되어 돌아오는 신호를 감지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초음파 신호가 발사되어 돌아오는 시간차로 거리 계산</a:t>
            </a:r>
            <a:endParaRPr lang="en-US" altLang="ko-K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4</a:t>
            </a:r>
            <a:r>
              <a:rPr lang="ko-KR" altLang="en-US" sz="1600" dirty="0"/>
              <a:t>개의 핀으로 구성됨</a:t>
            </a:r>
            <a:r>
              <a:rPr lang="en-US" altLang="ko-KR" sz="1600" dirty="0"/>
              <a:t>(VCC, Trig, Echo, GND)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5FB1A14-AD89-41D7-B055-AC2B3CDC4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348" y="2356185"/>
            <a:ext cx="3866850" cy="373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24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490" y="60319"/>
            <a:ext cx="11930910" cy="623422"/>
          </a:xfrm>
        </p:spPr>
        <p:txBody>
          <a:bodyPr>
            <a:noAutofit/>
          </a:bodyPr>
          <a:lstStyle/>
          <a:p>
            <a:r>
              <a:rPr lang="ko-KR" altLang="en-US" sz="3000" b="1" i="1" dirty="0">
                <a:latin typeface="Calibri" panose="020F0502020204030204" pitchFamily="34" charset="0"/>
              </a:rPr>
              <a:t>어드벤처 디자인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76649" y="650789"/>
            <a:ext cx="786713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57050" y="1158245"/>
            <a:ext cx="11645459" cy="53557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실습 예제 </a:t>
            </a:r>
            <a:r>
              <a:rPr lang="en-US" altLang="ko-KR" sz="2400" dirty="0"/>
              <a:t>2. </a:t>
            </a:r>
            <a:r>
              <a:rPr lang="ko-KR" altLang="en-US" sz="2400" dirty="0"/>
              <a:t>초음파 센서 사용하기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초음파 센서 동작 원리</a:t>
            </a:r>
            <a:endParaRPr lang="en-US" altLang="ko-K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Trig</a:t>
            </a:r>
            <a:r>
              <a:rPr lang="ko-KR" altLang="en-US" sz="1600" dirty="0"/>
              <a:t>와 </a:t>
            </a:r>
            <a:r>
              <a:rPr lang="en-US" altLang="ko-KR" sz="1600" dirty="0"/>
              <a:t>Echo</a:t>
            </a:r>
            <a:r>
              <a:rPr lang="ko-KR" altLang="en-US" sz="1600" dirty="0"/>
              <a:t>의 시간차로 거리 계산</a:t>
            </a:r>
            <a:endParaRPr lang="en-US" altLang="ko-K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속력 </a:t>
            </a:r>
            <a:r>
              <a:rPr lang="en-US" altLang="ko-KR" sz="1600" dirty="0"/>
              <a:t>: </a:t>
            </a:r>
            <a:r>
              <a:rPr lang="ko-KR" altLang="en-US" sz="1600" dirty="0"/>
              <a:t>음속 </a:t>
            </a:r>
            <a:r>
              <a:rPr lang="en-US" altLang="ko-KR" sz="1600" dirty="0"/>
              <a:t>(340m/s)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ko-KR" altLang="en-US" sz="1800" dirty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23E6EA-28EE-445B-B366-AE9E88D93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072" y="1702676"/>
            <a:ext cx="4725639" cy="46632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FE2934-A796-4183-B080-E03E87F5C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677" y="3861351"/>
            <a:ext cx="2452688" cy="61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63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490" y="60319"/>
            <a:ext cx="11930910" cy="623422"/>
          </a:xfrm>
        </p:spPr>
        <p:txBody>
          <a:bodyPr>
            <a:noAutofit/>
          </a:bodyPr>
          <a:lstStyle/>
          <a:p>
            <a:r>
              <a:rPr lang="ko-KR" altLang="en-US" sz="3000" b="1" i="1" dirty="0">
                <a:latin typeface="Calibri" panose="020F0502020204030204" pitchFamily="34" charset="0"/>
              </a:rPr>
              <a:t>어드벤처 디자인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76649" y="650789"/>
            <a:ext cx="786713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57050" y="1158245"/>
            <a:ext cx="11645459" cy="53557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실습 예제 </a:t>
            </a:r>
            <a:r>
              <a:rPr lang="en-US" altLang="ko-KR" sz="2400" dirty="0"/>
              <a:t>2. </a:t>
            </a:r>
            <a:r>
              <a:rPr lang="ko-KR" altLang="en-US" sz="2400" dirty="0"/>
              <a:t>초음파 센서 사용하기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초음파 센서의 실사용</a:t>
            </a:r>
            <a:endParaRPr lang="en-US" altLang="ko-KR" sz="20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거리를 감지하여 일정 거리에 도달하면 다른 센서들을 이용하여 알림이 가능하며</a:t>
            </a:r>
            <a:r>
              <a:rPr lang="en-US" altLang="ko-KR" sz="1600" dirty="0"/>
              <a:t>,</a:t>
            </a:r>
            <a:br>
              <a:rPr lang="en-US" altLang="ko-KR" sz="1600" dirty="0"/>
            </a:br>
            <a:r>
              <a:rPr lang="ko-KR" altLang="en-US" sz="1600" dirty="0"/>
              <a:t> 모터조작을 통해 회피가 가능하다</a:t>
            </a:r>
            <a:r>
              <a:rPr lang="en-US" altLang="ko-KR" sz="1600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BE31ED-7C04-4E1C-9855-8CDDAAF51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858" y="2593806"/>
            <a:ext cx="6377134" cy="376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46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490" y="60319"/>
            <a:ext cx="11930910" cy="623422"/>
          </a:xfrm>
        </p:spPr>
        <p:txBody>
          <a:bodyPr>
            <a:noAutofit/>
          </a:bodyPr>
          <a:lstStyle/>
          <a:p>
            <a:r>
              <a:rPr lang="ko-KR" altLang="en-US" sz="3000" b="1" i="1" dirty="0">
                <a:latin typeface="Calibri" panose="020F0502020204030204" pitchFamily="34" charset="0"/>
              </a:rPr>
              <a:t>어드벤처 디자인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76649" y="650789"/>
            <a:ext cx="786713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57050" y="1158245"/>
            <a:ext cx="11645459" cy="53557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실습 예제 </a:t>
            </a:r>
            <a:r>
              <a:rPr lang="en-US" altLang="ko-KR" sz="2400" dirty="0"/>
              <a:t>1. </a:t>
            </a:r>
            <a:r>
              <a:rPr lang="ko-KR" altLang="en-US" sz="2400" dirty="0"/>
              <a:t>블루투스 모듈 사용하기</a:t>
            </a:r>
            <a:endParaRPr lang="en-US" altLang="ko-KR" sz="24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블루투스</a:t>
            </a:r>
            <a:endParaRPr lang="en-US" altLang="ko-KR" sz="20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1994</a:t>
            </a:r>
            <a:r>
              <a:rPr lang="ko-KR" altLang="en-US" sz="1600" dirty="0"/>
              <a:t>년에 최초 개발된 근거리 무선 통신 기술</a:t>
            </a:r>
            <a:endParaRPr lang="en-US" altLang="ko-K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연결 케이블 없이 전파를 사용하여 데이터를 주고 받기 위한 규격</a:t>
            </a:r>
            <a:endParaRPr lang="en-US" altLang="ko-K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ISM</a:t>
            </a:r>
            <a:r>
              <a:rPr lang="ko-KR" altLang="en-US" sz="1600" dirty="0"/>
              <a:t>대역에 포함되는 </a:t>
            </a:r>
            <a:r>
              <a:rPr lang="en-US" altLang="ko-KR" sz="1600" dirty="0"/>
              <a:t>2400~2483.5MHz </a:t>
            </a:r>
            <a:r>
              <a:rPr lang="ko-KR" altLang="en-US" sz="1600" dirty="0"/>
              <a:t>주파수를 사용하여 전파 사용에 대한 허가가 필요가 없어 많이 쓰인다</a:t>
            </a:r>
            <a:r>
              <a:rPr lang="en-US" altLang="ko-KR" sz="1600" dirty="0"/>
              <a:t>.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저전력의 전파를 발산하는 개인 무선기기 및 </a:t>
            </a:r>
            <a:r>
              <a:rPr lang="ko-KR" altLang="en-US" sz="1600" dirty="0" err="1"/>
              <a:t>아두이노에서</a:t>
            </a:r>
            <a:r>
              <a:rPr lang="ko-KR" altLang="en-US" sz="1600" dirty="0"/>
              <a:t> 다양하게 활용된다</a:t>
            </a:r>
            <a:r>
              <a:rPr lang="en-US" altLang="ko-KR" sz="1600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24445E9-1CA5-4A02-94F0-437275C53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379" y="3486443"/>
            <a:ext cx="4162080" cy="135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06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490" y="60319"/>
            <a:ext cx="11930910" cy="623422"/>
          </a:xfrm>
        </p:spPr>
        <p:txBody>
          <a:bodyPr>
            <a:noAutofit/>
          </a:bodyPr>
          <a:lstStyle/>
          <a:p>
            <a:r>
              <a:rPr lang="ko-KR" altLang="en-US" sz="3000" b="1" i="1" dirty="0">
                <a:latin typeface="Calibri" panose="020F0502020204030204" pitchFamily="34" charset="0"/>
              </a:rPr>
              <a:t>어드벤처 디자인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76649" y="650789"/>
            <a:ext cx="786713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57050" y="1158245"/>
            <a:ext cx="11645459" cy="53557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실습 예제 </a:t>
            </a:r>
            <a:r>
              <a:rPr lang="en-US" altLang="ko-KR" sz="2400" dirty="0"/>
              <a:t>2. </a:t>
            </a:r>
            <a:r>
              <a:rPr lang="ko-KR" altLang="en-US" sz="2400" dirty="0"/>
              <a:t>초음파 센서 사용하기</a:t>
            </a:r>
            <a:endParaRPr lang="en-US" altLang="ko-KR" sz="24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회로 구성하기</a:t>
            </a:r>
            <a:endParaRPr lang="en-US" altLang="ko-KR" sz="18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10C8C57-ABE3-41D1-9110-F8BD3E75F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286" y="2781467"/>
            <a:ext cx="3967163" cy="2181473"/>
          </a:xfrm>
          <a:prstGeom prst="rect">
            <a:avLst/>
          </a:prstGeom>
        </p:spPr>
      </p:pic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DDEEA9BE-5442-49A4-94D5-16EEF277B3C0}"/>
              </a:ext>
            </a:extLst>
          </p:cNvPr>
          <p:cNvSpPr/>
          <p:nvPr/>
        </p:nvSpPr>
        <p:spPr>
          <a:xfrm rot="16200000" flipV="1">
            <a:off x="2916211" y="2614463"/>
            <a:ext cx="1028982" cy="1051557"/>
          </a:xfrm>
          <a:prstGeom prst="triangle">
            <a:avLst>
              <a:gd name="adj" fmla="val 33851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1858EDD-9D15-4EE9-B180-CDDEBE28A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294" y="2625751"/>
            <a:ext cx="1692212" cy="102898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711C8FEB-990E-4B4D-808E-8C5A57478DCB}"/>
              </a:ext>
            </a:extLst>
          </p:cNvPr>
          <p:cNvSpPr/>
          <p:nvPr/>
        </p:nvSpPr>
        <p:spPr>
          <a:xfrm rot="16200000" flipV="1">
            <a:off x="2746330" y="4312103"/>
            <a:ext cx="1204151" cy="886966"/>
          </a:xfrm>
          <a:prstGeom prst="triangle">
            <a:avLst>
              <a:gd name="adj" fmla="val 75391"/>
            </a:avLst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9A371AC-601D-4A26-BFB9-7AF3F2737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294" y="4153511"/>
            <a:ext cx="1696515" cy="1204151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E120213-EE63-4237-98B7-8AA99A56AA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687" y="3669171"/>
            <a:ext cx="3057288" cy="30683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713C680-A950-40F2-9975-4413BE5E13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8080" y="830095"/>
            <a:ext cx="2471880" cy="278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889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490" y="60319"/>
            <a:ext cx="11930910" cy="623422"/>
          </a:xfrm>
        </p:spPr>
        <p:txBody>
          <a:bodyPr>
            <a:noAutofit/>
          </a:bodyPr>
          <a:lstStyle/>
          <a:p>
            <a:r>
              <a:rPr lang="ko-KR" altLang="en-US" sz="3000" b="1" i="1" dirty="0">
                <a:latin typeface="Calibri" panose="020F0502020204030204" pitchFamily="34" charset="0"/>
              </a:rPr>
              <a:t>어드벤처 디자인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76649" y="650789"/>
            <a:ext cx="786713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57050" y="1158245"/>
            <a:ext cx="11645459" cy="53557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실습 예제 </a:t>
            </a:r>
            <a:r>
              <a:rPr lang="en-US" altLang="ko-KR" sz="2400" dirty="0"/>
              <a:t>2. </a:t>
            </a:r>
            <a:r>
              <a:rPr lang="ko-KR" altLang="en-US" sz="2400" dirty="0"/>
              <a:t>초음파 센서 사용하기</a:t>
            </a:r>
            <a:endParaRPr lang="en-US" altLang="ko-KR" sz="24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예제코드 설명</a:t>
            </a:r>
            <a:endParaRPr lang="en-US" altLang="ko-KR" sz="20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ko-KR" altLang="en-US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err="1"/>
              <a:t>아두이노</a:t>
            </a:r>
            <a:r>
              <a:rPr lang="ko-KR" altLang="en-US" sz="1600" dirty="0"/>
              <a:t> 보드와  </a:t>
            </a:r>
            <a:r>
              <a:rPr lang="en-US" altLang="ko-KR" sz="1600" dirty="0"/>
              <a:t>PC </a:t>
            </a:r>
            <a:r>
              <a:rPr lang="ko-KR" altLang="en-US" sz="1600" dirty="0"/>
              <a:t>를 연결하여 </a:t>
            </a:r>
            <a:r>
              <a:rPr lang="ko-KR" altLang="en-US" sz="1600" dirty="0" err="1"/>
              <a:t>아두이노</a:t>
            </a:r>
            <a:r>
              <a:rPr lang="ko-KR" altLang="en-US" sz="1600" dirty="0"/>
              <a:t> 스케치를 실행하고 다음장의 코드 예제를 입력 후 </a:t>
            </a:r>
            <a:r>
              <a:rPr lang="ko-KR" altLang="en-US" sz="1600" dirty="0" err="1"/>
              <a:t>아두이노</a:t>
            </a:r>
            <a:r>
              <a:rPr lang="ko-KR" altLang="en-US" sz="1600" dirty="0"/>
              <a:t> 보드에 업로드</a:t>
            </a:r>
            <a:endParaRPr lang="en-US" altLang="ko-K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/>
              <a:t>소스 코드</a:t>
            </a:r>
            <a:r>
              <a:rPr lang="en-US" altLang="ko-KR" sz="1600" dirty="0"/>
              <a:t>: </a:t>
            </a:r>
            <a:r>
              <a:rPr lang="en-US" altLang="ko-KR" sz="1600" dirty="0" err="1"/>
              <a:t>Ultrasound_Distance.ino</a:t>
            </a:r>
            <a:endParaRPr lang="en-US" altLang="ko-K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/>
              <a:t>코드 동작</a:t>
            </a:r>
            <a:endParaRPr lang="en-US" altLang="ko-KR" sz="1600" dirty="0"/>
          </a:p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600" dirty="0" err="1"/>
              <a:t>아두이노</a:t>
            </a:r>
            <a:r>
              <a:rPr lang="ko-KR" altLang="en-US" sz="1600" dirty="0"/>
              <a:t> 보드와 초음파 센서 연결 설정</a:t>
            </a:r>
            <a:endParaRPr lang="en-US" altLang="ko-KR" sz="1600" dirty="0"/>
          </a:p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600" dirty="0"/>
              <a:t>초음파 센서의 </a:t>
            </a:r>
            <a:r>
              <a:rPr lang="en-US" altLang="ko-KR" sz="1600" dirty="0"/>
              <a:t>trig</a:t>
            </a:r>
            <a:r>
              <a:rPr lang="ko-KR" altLang="en-US" sz="1600" dirty="0"/>
              <a:t>에서 초음파 발생 시키기</a:t>
            </a:r>
            <a:endParaRPr lang="en-US" altLang="ko-KR" sz="1600" dirty="0"/>
          </a:p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600" dirty="0"/>
              <a:t>초음파 센서의 </a:t>
            </a:r>
            <a:r>
              <a:rPr lang="en-US" altLang="ko-KR" sz="1600" dirty="0"/>
              <a:t>echo</a:t>
            </a:r>
            <a:r>
              <a:rPr lang="ko-KR" altLang="en-US" sz="1600" dirty="0"/>
              <a:t>에서 신호주기 전달받기</a:t>
            </a:r>
            <a:endParaRPr lang="en-US" altLang="ko-KR" sz="1600" dirty="0"/>
          </a:p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600" dirty="0"/>
              <a:t>전달받은 신호주기를 통해 거리 계산 및 출력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169160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1336E12D-CEA3-45C7-AA51-E3B5141D4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021" y="1858059"/>
            <a:ext cx="6913766" cy="437511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490" y="60319"/>
            <a:ext cx="11930910" cy="623422"/>
          </a:xfrm>
        </p:spPr>
        <p:txBody>
          <a:bodyPr>
            <a:noAutofit/>
          </a:bodyPr>
          <a:lstStyle/>
          <a:p>
            <a:r>
              <a:rPr lang="ko-KR" altLang="en-US" sz="3000" b="1" i="1" dirty="0">
                <a:latin typeface="Calibri" panose="020F0502020204030204" pitchFamily="34" charset="0"/>
              </a:rPr>
              <a:t>어드벤처 디자인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76649" y="650789"/>
            <a:ext cx="786713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57050" y="1158245"/>
            <a:ext cx="11645459" cy="53557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실습 예제 </a:t>
            </a:r>
            <a:r>
              <a:rPr lang="en-US" altLang="ko-KR" sz="2400" dirty="0"/>
              <a:t>2. </a:t>
            </a:r>
            <a:r>
              <a:rPr lang="ko-KR" altLang="en-US" sz="2400" dirty="0"/>
              <a:t>초음파 센서 사용하기</a:t>
            </a:r>
            <a:endParaRPr lang="en-US" altLang="ko-KR" sz="24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코드 작성하기</a:t>
            </a:r>
            <a:endParaRPr lang="en-US" altLang="ko-KR" sz="18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FA67AE-8DB0-40DE-BA5E-A6A8AF1F0938}"/>
              </a:ext>
            </a:extLst>
          </p:cNvPr>
          <p:cNvSpPr/>
          <p:nvPr/>
        </p:nvSpPr>
        <p:spPr>
          <a:xfrm>
            <a:off x="1262504" y="2060172"/>
            <a:ext cx="3246489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 algn="ctr">
              <a:lnSpc>
                <a:spcPct val="100000"/>
              </a:lnSpc>
            </a:pPr>
            <a:r>
              <a:rPr lang="ko-KR" altLang="en-US" sz="1600" dirty="0" err="1"/>
              <a:t>아두이노에</a:t>
            </a:r>
            <a:r>
              <a:rPr lang="ko-KR" altLang="en-US" sz="1600" dirty="0"/>
              <a:t> 연결된 핀 번호</a:t>
            </a:r>
            <a:endParaRPr lang="en-US" altLang="ko-KR" sz="160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7EE5D4F-9FEB-4290-B3D3-B6E7424C8D60}"/>
              </a:ext>
            </a:extLst>
          </p:cNvPr>
          <p:cNvCxnSpPr>
            <a:cxnSpLocks/>
          </p:cNvCxnSpPr>
          <p:nvPr/>
        </p:nvCxnSpPr>
        <p:spPr>
          <a:xfrm flipH="1">
            <a:off x="4445089" y="2221068"/>
            <a:ext cx="1108812" cy="0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E142BCF-7899-4526-8370-C46E6174FF95}"/>
              </a:ext>
            </a:extLst>
          </p:cNvPr>
          <p:cNvCxnSpPr>
            <a:cxnSpLocks/>
          </p:cNvCxnSpPr>
          <p:nvPr/>
        </p:nvCxnSpPr>
        <p:spPr>
          <a:xfrm flipH="1">
            <a:off x="4445089" y="3050005"/>
            <a:ext cx="1313514" cy="0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763F2-3DD9-4112-81A5-50372940DEFA}"/>
              </a:ext>
            </a:extLst>
          </p:cNvPr>
          <p:cNvCxnSpPr>
            <a:cxnSpLocks/>
          </p:cNvCxnSpPr>
          <p:nvPr/>
        </p:nvCxnSpPr>
        <p:spPr>
          <a:xfrm flipH="1">
            <a:off x="4508993" y="3943141"/>
            <a:ext cx="1178714" cy="33000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3BE4E81-2C6E-4CBD-ADD7-C262E9AACF89}"/>
              </a:ext>
            </a:extLst>
          </p:cNvPr>
          <p:cNvSpPr/>
          <p:nvPr/>
        </p:nvSpPr>
        <p:spPr>
          <a:xfrm>
            <a:off x="1869532" y="2877418"/>
            <a:ext cx="3246489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 algn="ctr">
              <a:lnSpc>
                <a:spcPct val="100000"/>
              </a:lnSpc>
            </a:pPr>
            <a:r>
              <a:rPr lang="ko-KR" altLang="en-US" sz="1600" dirty="0"/>
              <a:t>핀 연결 설정</a:t>
            </a:r>
            <a:endParaRPr lang="en-US" altLang="ko-KR" sz="16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BE6FFB-5D7E-47A6-95E7-A7017DCD21F6}"/>
              </a:ext>
            </a:extLst>
          </p:cNvPr>
          <p:cNvSpPr/>
          <p:nvPr/>
        </p:nvSpPr>
        <p:spPr>
          <a:xfrm>
            <a:off x="767115" y="3811677"/>
            <a:ext cx="3728240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 algn="ctr">
              <a:lnSpc>
                <a:spcPct val="100000"/>
              </a:lnSpc>
            </a:pPr>
            <a:r>
              <a:rPr lang="ko-KR" altLang="en-US" sz="1600" dirty="0"/>
              <a:t>초음파센서 모듈에서 음파 발사</a:t>
            </a:r>
            <a:endParaRPr lang="en-US" altLang="ko-KR" sz="16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AC6A9FA-8814-4A00-8E30-8B913116615C}"/>
              </a:ext>
            </a:extLst>
          </p:cNvPr>
          <p:cNvSpPr/>
          <p:nvPr/>
        </p:nvSpPr>
        <p:spPr>
          <a:xfrm>
            <a:off x="480489" y="5195550"/>
            <a:ext cx="3905066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 algn="ctr">
              <a:lnSpc>
                <a:spcPct val="100000"/>
              </a:lnSpc>
            </a:pPr>
            <a:r>
              <a:rPr lang="ko-KR" altLang="en-US" sz="1600" dirty="0"/>
              <a:t>초음파 속도</a:t>
            </a:r>
            <a:r>
              <a:rPr lang="en-US" altLang="ko-KR" sz="1600" dirty="0"/>
              <a:t>(</a:t>
            </a:r>
            <a:r>
              <a:rPr lang="ko-KR" altLang="en-US" sz="1600" dirty="0"/>
              <a:t>음속</a:t>
            </a:r>
            <a:r>
              <a:rPr lang="en-US" altLang="ko-KR" sz="1600" dirty="0"/>
              <a:t>)</a:t>
            </a:r>
            <a:r>
              <a:rPr lang="ko-KR" altLang="en-US" sz="1600" dirty="0"/>
              <a:t>를 통한 거리 계산</a:t>
            </a:r>
            <a:endParaRPr lang="en-US" altLang="ko-KR" sz="16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3876A94-98C2-45E1-8D0F-E035B4E85391}"/>
              </a:ext>
            </a:extLst>
          </p:cNvPr>
          <p:cNvSpPr/>
          <p:nvPr/>
        </p:nvSpPr>
        <p:spPr>
          <a:xfrm>
            <a:off x="1332789" y="4745459"/>
            <a:ext cx="3246489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 algn="ctr">
              <a:lnSpc>
                <a:spcPct val="100000"/>
              </a:lnSpc>
            </a:pPr>
            <a:r>
              <a:rPr lang="ko-KR" altLang="en-US" sz="1600" dirty="0"/>
              <a:t>입력 핀의 신호주기 리턴</a:t>
            </a:r>
            <a:endParaRPr lang="en-US" altLang="ko-KR" sz="16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0D400D4-99AA-44DF-B998-2B7B699C8D0C}"/>
              </a:ext>
            </a:extLst>
          </p:cNvPr>
          <p:cNvCxnSpPr>
            <a:cxnSpLocks/>
          </p:cNvCxnSpPr>
          <p:nvPr/>
        </p:nvCxnSpPr>
        <p:spPr>
          <a:xfrm flipH="1">
            <a:off x="4508993" y="4698497"/>
            <a:ext cx="2002125" cy="207252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F1B78FF-B684-4D5A-A6A1-9346443ED292}"/>
              </a:ext>
            </a:extLst>
          </p:cNvPr>
          <p:cNvCxnSpPr>
            <a:cxnSpLocks/>
          </p:cNvCxnSpPr>
          <p:nvPr/>
        </p:nvCxnSpPr>
        <p:spPr>
          <a:xfrm flipH="1">
            <a:off x="4508993" y="4905111"/>
            <a:ext cx="2068135" cy="414945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9E96FFD-5EA0-4F08-BD65-5127B3E919E9}"/>
              </a:ext>
            </a:extLst>
          </p:cNvPr>
          <p:cNvSpPr/>
          <p:nvPr/>
        </p:nvSpPr>
        <p:spPr>
          <a:xfrm>
            <a:off x="5525082" y="2041381"/>
            <a:ext cx="1348684" cy="3786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699B360-A79B-413F-9204-B0257B82ECEA}"/>
              </a:ext>
            </a:extLst>
          </p:cNvPr>
          <p:cNvSpPr/>
          <p:nvPr/>
        </p:nvSpPr>
        <p:spPr>
          <a:xfrm>
            <a:off x="5758602" y="2873636"/>
            <a:ext cx="1934969" cy="3786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B2049C5-94B3-4A1B-8122-24230A61B85A}"/>
              </a:ext>
            </a:extLst>
          </p:cNvPr>
          <p:cNvSpPr/>
          <p:nvPr/>
        </p:nvSpPr>
        <p:spPr>
          <a:xfrm>
            <a:off x="5714984" y="3845700"/>
            <a:ext cx="2132710" cy="1669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4E683F-EC58-4110-A12D-931D6935CAC0}"/>
              </a:ext>
            </a:extLst>
          </p:cNvPr>
          <p:cNvSpPr/>
          <p:nvPr/>
        </p:nvSpPr>
        <p:spPr>
          <a:xfrm>
            <a:off x="5680799" y="4195629"/>
            <a:ext cx="2132710" cy="1669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0AA3BD3-C1D8-40DB-A65D-204E59D9E3DE}"/>
              </a:ext>
            </a:extLst>
          </p:cNvPr>
          <p:cNvSpPr/>
          <p:nvPr/>
        </p:nvSpPr>
        <p:spPr>
          <a:xfrm>
            <a:off x="1508968" y="4103226"/>
            <a:ext cx="3728240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 algn="ctr">
              <a:lnSpc>
                <a:spcPct val="100000"/>
              </a:lnSpc>
            </a:pPr>
            <a:r>
              <a:rPr lang="ko-KR" altLang="en-US" sz="1600" dirty="0"/>
              <a:t>음파 발사 종료</a:t>
            </a:r>
            <a:endParaRPr lang="en-US" altLang="ko-KR" sz="1600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1E3685D-C1D6-4C47-BC60-0BE0097F4100}"/>
              </a:ext>
            </a:extLst>
          </p:cNvPr>
          <p:cNvCxnSpPr>
            <a:cxnSpLocks/>
          </p:cNvCxnSpPr>
          <p:nvPr/>
        </p:nvCxnSpPr>
        <p:spPr>
          <a:xfrm flipH="1">
            <a:off x="4485034" y="4251190"/>
            <a:ext cx="1178714" cy="33000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03ACE6E-ED3F-467F-9AB3-0371B789A37D}"/>
              </a:ext>
            </a:extLst>
          </p:cNvPr>
          <p:cNvSpPr/>
          <p:nvPr/>
        </p:nvSpPr>
        <p:spPr>
          <a:xfrm>
            <a:off x="6511118" y="4522596"/>
            <a:ext cx="622780" cy="1669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CB558B8-223F-4E53-84A5-D8B0242AD1A8}"/>
              </a:ext>
            </a:extLst>
          </p:cNvPr>
          <p:cNvSpPr/>
          <p:nvPr/>
        </p:nvSpPr>
        <p:spPr>
          <a:xfrm>
            <a:off x="6577127" y="4670133"/>
            <a:ext cx="2850651" cy="2356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651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490" y="60319"/>
            <a:ext cx="11930910" cy="623422"/>
          </a:xfrm>
        </p:spPr>
        <p:txBody>
          <a:bodyPr>
            <a:noAutofit/>
          </a:bodyPr>
          <a:lstStyle/>
          <a:p>
            <a:r>
              <a:rPr lang="ko-KR" altLang="en-US" sz="3000" b="1" i="1" dirty="0">
                <a:latin typeface="Calibri" panose="020F0502020204030204" pitchFamily="34" charset="0"/>
              </a:rPr>
              <a:t>어드벤처 디자인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76649" y="650789"/>
            <a:ext cx="786713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57050" y="1158245"/>
            <a:ext cx="11645459" cy="53557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실습 예제 </a:t>
            </a:r>
            <a:r>
              <a:rPr lang="en-US" altLang="ko-KR" sz="2400" dirty="0"/>
              <a:t>2. </a:t>
            </a:r>
            <a:r>
              <a:rPr lang="ko-KR" altLang="en-US" sz="2400" dirty="0"/>
              <a:t>초음파 센서 사용하기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예제코드 계산 방식</a:t>
            </a:r>
            <a:endParaRPr lang="en-US" altLang="ko-KR" sz="18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0F110D4-371E-4A22-98EE-0F6603121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419" y="2315142"/>
            <a:ext cx="5729898" cy="313917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DF1F607-CF94-4B9A-8150-C6163AEBA834}"/>
              </a:ext>
            </a:extLst>
          </p:cNvPr>
          <p:cNvSpPr/>
          <p:nvPr/>
        </p:nvSpPr>
        <p:spPr>
          <a:xfrm>
            <a:off x="2647121" y="5458456"/>
            <a:ext cx="3246489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 algn="ctr">
              <a:lnSpc>
                <a:spcPct val="100000"/>
              </a:lnSpc>
            </a:pPr>
            <a:r>
              <a:rPr lang="en-US" altLang="ko-KR" sz="1600" dirty="0"/>
              <a:t>&lt;</a:t>
            </a:r>
            <a:r>
              <a:rPr lang="ko-KR" altLang="en-US" sz="1600" dirty="0"/>
              <a:t>거리 계산 방식</a:t>
            </a:r>
            <a:r>
              <a:rPr lang="en-US" altLang="ko-KR" sz="16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043079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490" y="60319"/>
            <a:ext cx="11930910" cy="623422"/>
          </a:xfrm>
        </p:spPr>
        <p:txBody>
          <a:bodyPr>
            <a:noAutofit/>
          </a:bodyPr>
          <a:lstStyle/>
          <a:p>
            <a:r>
              <a:rPr lang="ko-KR" altLang="en-US" sz="3000" b="1" i="1" dirty="0">
                <a:latin typeface="Calibri" panose="020F0502020204030204" pitchFamily="34" charset="0"/>
              </a:rPr>
              <a:t>어드벤처 디자인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76649" y="650789"/>
            <a:ext cx="786713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57050" y="1158245"/>
            <a:ext cx="11645459" cy="53557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실습 예제 </a:t>
            </a:r>
            <a:r>
              <a:rPr lang="en-US" altLang="ko-KR" sz="2400" dirty="0"/>
              <a:t>2. </a:t>
            </a:r>
            <a:r>
              <a:rPr lang="ko-KR" altLang="en-US" sz="2400" dirty="0"/>
              <a:t>초음파 센서 사용하기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결과 확인</a:t>
            </a:r>
            <a:endParaRPr lang="en-US" altLang="ko-KR" sz="18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307C856-85EC-4BDA-A901-B30FCADF8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2354" y="3461534"/>
            <a:ext cx="3763392" cy="33361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9108BF2-9D1C-4637-B201-6ACC49A33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224" y="3188004"/>
            <a:ext cx="4888894" cy="3518175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6FE8E033-7AED-4DB5-9557-1DF5B7A97F96}"/>
              </a:ext>
            </a:extLst>
          </p:cNvPr>
          <p:cNvSpPr/>
          <p:nvPr/>
        </p:nvSpPr>
        <p:spPr>
          <a:xfrm rot="18853103">
            <a:off x="6555235" y="2919194"/>
            <a:ext cx="813821" cy="3850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2B380832-D17C-485D-AE0E-618D976FCB95}"/>
              </a:ext>
            </a:extLst>
          </p:cNvPr>
          <p:cNvSpPr/>
          <p:nvPr/>
        </p:nvSpPr>
        <p:spPr>
          <a:xfrm rot="2748084">
            <a:off x="6522751" y="3903421"/>
            <a:ext cx="813821" cy="3850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61DE85B-EDA3-404B-999C-F04C5A6A6602}"/>
              </a:ext>
            </a:extLst>
          </p:cNvPr>
          <p:cNvGrpSpPr/>
          <p:nvPr/>
        </p:nvGrpSpPr>
        <p:grpSpPr>
          <a:xfrm>
            <a:off x="7569866" y="726226"/>
            <a:ext cx="3828367" cy="2670240"/>
            <a:chOff x="7602353" y="443730"/>
            <a:chExt cx="3828367" cy="267024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EB827AF-F18B-4385-ACD0-0963891DA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02353" y="443730"/>
              <a:ext cx="3828367" cy="2406064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A91CC60-0789-4E79-8E1C-70034F777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27921" y="2849794"/>
              <a:ext cx="2512258" cy="264176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4648261-4EEB-4D8C-9391-66F77C7F7ED0}"/>
              </a:ext>
            </a:extLst>
          </p:cNvPr>
          <p:cNvSpPr txBox="1"/>
          <p:nvPr/>
        </p:nvSpPr>
        <p:spPr>
          <a:xfrm>
            <a:off x="929502" y="2034836"/>
            <a:ext cx="61981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아래 사진과 같이 초음파 센서 앞에 물체가 있다면 센서와 물체 간의 거리를 측정되고 시리얼 모니터에 거리 값이 출력되어 확인</a:t>
            </a:r>
            <a:endParaRPr lang="en-US" altLang="ko-KR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D4C4E-7576-4620-A7E8-666E40EE9EEE}"/>
              </a:ext>
            </a:extLst>
          </p:cNvPr>
          <p:cNvSpPr txBox="1"/>
          <p:nvPr/>
        </p:nvSpPr>
        <p:spPr>
          <a:xfrm>
            <a:off x="6285491" y="44771"/>
            <a:ext cx="59065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스케치 메뉴에서 </a:t>
            </a:r>
            <a:r>
              <a:rPr lang="ko-KR" altLang="en-US" sz="1600" dirty="0">
                <a:solidFill>
                  <a:srgbClr val="FF0000"/>
                </a:solidFill>
              </a:rPr>
              <a:t>툴 </a:t>
            </a:r>
            <a:r>
              <a:rPr lang="en-US" altLang="ko-KR" sz="1600" dirty="0">
                <a:solidFill>
                  <a:srgbClr val="FF0000"/>
                </a:solidFill>
              </a:rPr>
              <a:t>― </a:t>
            </a:r>
            <a:r>
              <a:rPr lang="ko-KR" altLang="en-US" sz="1600" dirty="0">
                <a:solidFill>
                  <a:srgbClr val="FF0000"/>
                </a:solidFill>
              </a:rPr>
              <a:t>시리얼 플로터</a:t>
            </a:r>
            <a:r>
              <a:rPr lang="ko-KR" altLang="en-US" sz="1600" dirty="0"/>
              <a:t> 순으로 시리얼 플로터를 </a:t>
            </a:r>
            <a:endParaRPr lang="en-US" altLang="ko-KR" sz="1600" dirty="0"/>
          </a:p>
          <a:p>
            <a:r>
              <a:rPr lang="ko-KR" altLang="en-US" sz="1600" dirty="0"/>
              <a:t>열어 초음파 센서가 측정한 값을 고래프로 확인할 수 있음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076623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490" y="60319"/>
            <a:ext cx="11930910" cy="623422"/>
          </a:xfrm>
        </p:spPr>
        <p:txBody>
          <a:bodyPr>
            <a:noAutofit/>
          </a:bodyPr>
          <a:lstStyle/>
          <a:p>
            <a:r>
              <a:rPr lang="ko-KR" altLang="en-US" sz="3000" b="1" i="1" dirty="0">
                <a:latin typeface="Calibri" panose="020F0502020204030204" pitchFamily="34" charset="0"/>
              </a:rPr>
              <a:t>어드벤처 디자인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76649" y="650789"/>
            <a:ext cx="786713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57050" y="1158245"/>
            <a:ext cx="11645459" cy="53557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실습 예제 </a:t>
            </a:r>
            <a:r>
              <a:rPr lang="en-US" altLang="ko-KR" sz="2400" dirty="0"/>
              <a:t>2. </a:t>
            </a:r>
            <a:r>
              <a:rPr lang="ko-KR" altLang="en-US" sz="2400" dirty="0"/>
              <a:t>초음파 센서 사용하기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 err="1"/>
              <a:t>거리별</a:t>
            </a:r>
            <a:r>
              <a:rPr lang="ko-KR" altLang="en-US" sz="2000" dirty="0"/>
              <a:t> 결과 차이</a:t>
            </a:r>
            <a:endParaRPr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0BE580-1247-4FD8-B5AB-474674EE2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46" y="2029170"/>
            <a:ext cx="4856638" cy="21657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35A66D5-7650-4A32-9766-9E11669E7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648" y="2065031"/>
            <a:ext cx="4788311" cy="209401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7D5D133-7CCA-4148-B198-5FD29FF18C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245" y="4266079"/>
            <a:ext cx="4856639" cy="207135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DD69431-1A7A-4270-9940-80AC98EBE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2081" y="4266079"/>
            <a:ext cx="4788311" cy="21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735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490" y="60319"/>
            <a:ext cx="11930910" cy="623422"/>
          </a:xfrm>
        </p:spPr>
        <p:txBody>
          <a:bodyPr>
            <a:noAutofit/>
          </a:bodyPr>
          <a:lstStyle/>
          <a:p>
            <a:r>
              <a:rPr lang="ko-KR" altLang="en-US" sz="3000" b="1" i="1" dirty="0">
                <a:latin typeface="Calibri" panose="020F0502020204030204" pitchFamily="34" charset="0"/>
              </a:rPr>
              <a:t>어드벤처 디자인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76649" y="650789"/>
            <a:ext cx="786713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57050" y="1158245"/>
            <a:ext cx="11645459" cy="53557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실습 예제 </a:t>
            </a:r>
            <a:r>
              <a:rPr lang="en-US" altLang="ko-KR" sz="2400" dirty="0"/>
              <a:t>2. </a:t>
            </a:r>
            <a:r>
              <a:rPr lang="ko-KR" altLang="en-US" sz="2400" dirty="0"/>
              <a:t>초음파 센서 사용하기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작동 영상</a:t>
            </a:r>
            <a:endParaRPr lang="en-US" altLang="ko-KR" sz="2000" dirty="0"/>
          </a:p>
        </p:txBody>
      </p:sp>
      <p:pic>
        <p:nvPicPr>
          <p:cNvPr id="4" name="온라인 미디어 3" title="[에듀이노]4휠스마트RC카_초음파센서_센서동작영상">
            <a:hlinkClick r:id="" action="ppaction://media"/>
            <a:extLst>
              <a:ext uri="{FF2B5EF4-FFF2-40B4-BE49-F238E27FC236}">
                <a16:creationId xmlns:a16="http://schemas.microsoft.com/office/drawing/2014/main" id="{5DC9EF27-5033-4F22-864E-738CF3431FC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189182" y="1993900"/>
            <a:ext cx="7882082" cy="445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5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490" y="60319"/>
            <a:ext cx="11930910" cy="623422"/>
          </a:xfrm>
        </p:spPr>
        <p:txBody>
          <a:bodyPr>
            <a:noAutofit/>
          </a:bodyPr>
          <a:lstStyle/>
          <a:p>
            <a:r>
              <a:rPr lang="ko-KR" altLang="en-US" sz="3000" b="1" i="1" dirty="0">
                <a:latin typeface="Calibri" panose="020F0502020204030204" pitchFamily="34" charset="0"/>
              </a:rPr>
              <a:t>어드벤처 디자인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76649" y="650789"/>
            <a:ext cx="786713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57050" y="1158245"/>
            <a:ext cx="11645459" cy="53557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실습응용 </a:t>
            </a:r>
            <a:r>
              <a:rPr lang="en-US" altLang="ko-KR" sz="2400" dirty="0"/>
              <a:t>1. </a:t>
            </a:r>
            <a:r>
              <a:rPr lang="ko-KR" altLang="en-US" sz="2400" dirty="0"/>
              <a:t>초음파 센서 활용하기 </a:t>
            </a:r>
            <a:r>
              <a:rPr lang="en-US" altLang="ko-KR" sz="2400" dirty="0"/>
              <a:t>1 (</a:t>
            </a:r>
            <a:r>
              <a:rPr lang="ko-KR" altLang="en-US" sz="2400" dirty="0"/>
              <a:t>장애물 회피</a:t>
            </a:r>
            <a:r>
              <a:rPr lang="en-US" altLang="ko-KR" sz="2400" dirty="0"/>
              <a:t>)</a:t>
            </a:r>
            <a:endParaRPr lang="ko-KR" altLang="en-US" sz="24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작동 영상</a:t>
            </a:r>
            <a:endParaRPr lang="en-US" altLang="ko-KR" sz="2000" dirty="0"/>
          </a:p>
        </p:txBody>
      </p:sp>
      <p:pic>
        <p:nvPicPr>
          <p:cNvPr id="6" name="온라인 미디어 5" title="[에듀이노] 아두이노 2휠 스마트카 구동 영상_장애물 회피를 통한 자율주행">
            <a:hlinkClick r:id="" action="ppaction://media"/>
            <a:extLst>
              <a:ext uri="{FF2B5EF4-FFF2-40B4-BE49-F238E27FC236}">
                <a16:creationId xmlns:a16="http://schemas.microsoft.com/office/drawing/2014/main" id="{7E309FFB-D8E0-4274-924D-92965CBB2A8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189181" y="1954222"/>
            <a:ext cx="7476837" cy="42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89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490" y="60319"/>
            <a:ext cx="11930910" cy="623422"/>
          </a:xfrm>
        </p:spPr>
        <p:txBody>
          <a:bodyPr>
            <a:noAutofit/>
          </a:bodyPr>
          <a:lstStyle/>
          <a:p>
            <a:r>
              <a:rPr lang="ko-KR" altLang="en-US" sz="3000" b="1" i="1" dirty="0">
                <a:latin typeface="Calibri" panose="020F0502020204030204" pitchFamily="34" charset="0"/>
              </a:rPr>
              <a:t>어드벤처 디자인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76649" y="650789"/>
            <a:ext cx="786713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57050" y="1158245"/>
            <a:ext cx="11645459" cy="53557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실습응용 </a:t>
            </a:r>
            <a:r>
              <a:rPr lang="en-US" altLang="ko-KR" sz="2400" dirty="0"/>
              <a:t>2. </a:t>
            </a:r>
            <a:r>
              <a:rPr lang="ko-KR" altLang="en-US" sz="2400" dirty="0"/>
              <a:t>초음파 센서 활용하기 </a:t>
            </a:r>
            <a:r>
              <a:rPr lang="en-US" altLang="ko-KR" sz="2400" dirty="0"/>
              <a:t>2 (</a:t>
            </a:r>
            <a:r>
              <a:rPr lang="ko-KR" altLang="en-US" sz="2400" dirty="0"/>
              <a:t>레이더</a:t>
            </a:r>
            <a:r>
              <a:rPr lang="en-US" altLang="ko-KR" sz="2400" dirty="0"/>
              <a:t>)</a:t>
            </a:r>
            <a:endParaRPr lang="ko-KR" altLang="en-US" sz="24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작동 영상</a:t>
            </a:r>
            <a:endParaRPr lang="en-US" altLang="ko-KR" sz="2000" dirty="0"/>
          </a:p>
        </p:txBody>
      </p:sp>
      <p:pic>
        <p:nvPicPr>
          <p:cNvPr id="4" name="온라인 미디어 3" title="Arduino Radar Project">
            <a:hlinkClick r:id="" action="ppaction://media"/>
            <a:extLst>
              <a:ext uri="{FF2B5EF4-FFF2-40B4-BE49-F238E27FC236}">
                <a16:creationId xmlns:a16="http://schemas.microsoft.com/office/drawing/2014/main" id="{6CE3948F-E3AD-48A7-B0D0-B17E5106E4A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168400" y="1993900"/>
            <a:ext cx="7778173" cy="439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41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82281" y="3039621"/>
            <a:ext cx="106291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203B5B"/>
                </a:solidFill>
                <a:latin typeface="Segoe UI Black" panose="020B0A02040204020203" pitchFamily="34" charset="0"/>
                <a:ea typeface="+mj-ea"/>
                <a:cs typeface="Segoe UI Black" panose="020B0A02040204020203" pitchFamily="34" charset="0"/>
              </a:rPr>
              <a:t>Conclusion</a:t>
            </a:r>
            <a:endParaRPr lang="ko-KR" altLang="en-US" sz="4400" b="1" dirty="0">
              <a:solidFill>
                <a:srgbClr val="203B5B"/>
              </a:solidFill>
              <a:latin typeface="Segoe UI Black" panose="020B0A02040204020203" pitchFamily="34" charset="0"/>
              <a:ea typeface="+mj-ea"/>
              <a:cs typeface="Segoe UI Black" panose="020B0A02040204020203" pitchFamily="34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891438" y="1315588"/>
            <a:ext cx="4414886" cy="4233601"/>
            <a:chOff x="4061957" y="1173378"/>
            <a:chExt cx="4414886" cy="423360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3769" y="1187304"/>
              <a:ext cx="4241259" cy="4219675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4061957" y="1173378"/>
              <a:ext cx="4414886" cy="4233601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634343" y="3023852"/>
            <a:ext cx="6923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ln>
                  <a:solidFill>
                    <a:schemeClr val="accent4">
                      <a:shade val="50000"/>
                      <a:satMod val="120000"/>
                      <a:alpha val="0"/>
                    </a:schemeClr>
                  </a:solidFill>
                </a:ln>
                <a:solidFill>
                  <a:srgbClr val="203B5B"/>
                </a:solidFill>
                <a:latin typeface="+mj-lt"/>
              </a:rPr>
              <a:t>감사합니다</a:t>
            </a:r>
            <a:r>
              <a:rPr lang="en-US" altLang="ko-KR" sz="4800" b="1" dirty="0">
                <a:ln>
                  <a:solidFill>
                    <a:schemeClr val="accent4">
                      <a:shade val="50000"/>
                      <a:satMod val="120000"/>
                      <a:alpha val="0"/>
                    </a:schemeClr>
                  </a:solidFill>
                </a:ln>
                <a:solidFill>
                  <a:srgbClr val="203B5B"/>
                </a:solidFill>
                <a:latin typeface="+mj-lt"/>
              </a:rPr>
              <a:t>.</a:t>
            </a:r>
            <a:endParaRPr lang="ko-KR" altLang="en-US" sz="4800" b="1" dirty="0">
              <a:ln>
                <a:solidFill>
                  <a:schemeClr val="accent4">
                    <a:shade val="50000"/>
                    <a:satMod val="120000"/>
                    <a:alpha val="0"/>
                  </a:schemeClr>
                </a:solidFill>
              </a:ln>
              <a:solidFill>
                <a:srgbClr val="203B5B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1204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490" y="60319"/>
            <a:ext cx="11930910" cy="623422"/>
          </a:xfrm>
        </p:spPr>
        <p:txBody>
          <a:bodyPr>
            <a:noAutofit/>
          </a:bodyPr>
          <a:lstStyle/>
          <a:p>
            <a:r>
              <a:rPr lang="ko-KR" altLang="en-US" sz="3000" b="1" i="1" dirty="0">
                <a:latin typeface="Calibri" panose="020F0502020204030204" pitchFamily="34" charset="0"/>
              </a:rPr>
              <a:t>어드벤처 디자인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76649" y="650789"/>
            <a:ext cx="786713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57050" y="1158245"/>
            <a:ext cx="11645459" cy="53557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실습 예제 </a:t>
            </a:r>
            <a:r>
              <a:rPr lang="en-US" altLang="ko-KR" sz="2400" dirty="0"/>
              <a:t>1. </a:t>
            </a:r>
            <a:r>
              <a:rPr lang="ko-KR" altLang="en-US" sz="2400" dirty="0"/>
              <a:t>블루투스 모듈 사용하기</a:t>
            </a:r>
            <a:endParaRPr lang="en-US" altLang="ko-KR" sz="24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블루투스 모듈 </a:t>
            </a:r>
            <a:r>
              <a:rPr lang="en-US" altLang="ko-KR" sz="2000" dirty="0"/>
              <a:t>(HC-06)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sz="1800" dirty="0"/>
              <a:t>시리얼통신을 이용하여 데이터 값을 주고 받음</a:t>
            </a:r>
            <a:endParaRPr lang="en-US" altLang="ko-KR" sz="18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/>
              <a:t>6</a:t>
            </a:r>
            <a:r>
              <a:rPr lang="ko-KR" altLang="en-US" sz="1800" dirty="0"/>
              <a:t>개의 핀으로 구성되어 있음</a:t>
            </a:r>
            <a:r>
              <a:rPr lang="en-US" altLang="ko-KR" sz="1800" dirty="0"/>
              <a:t> (STATE, RXD, TXD, GND, VCC, EN) 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/>
              <a:t>RXD</a:t>
            </a:r>
            <a:r>
              <a:rPr lang="ko-KR" altLang="en-US" sz="1800" dirty="0"/>
              <a:t>와 </a:t>
            </a:r>
            <a:r>
              <a:rPr lang="en-US" altLang="ko-KR" sz="1800" dirty="0"/>
              <a:t>TXD</a:t>
            </a:r>
            <a:r>
              <a:rPr lang="ko-KR" altLang="en-US" sz="1800" dirty="0"/>
              <a:t>를 통해 데이터를 송수신</a:t>
            </a:r>
            <a:endParaRPr lang="en-US" altLang="ko-KR" sz="18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sz="1800" dirty="0"/>
              <a:t>최대 </a:t>
            </a:r>
            <a:r>
              <a:rPr lang="en-US" altLang="ko-KR" sz="1800" dirty="0"/>
              <a:t>10M </a:t>
            </a:r>
            <a:r>
              <a:rPr lang="ko-KR" altLang="en-US" sz="1800" dirty="0"/>
              <a:t>이내의 근거리 통신 가능</a:t>
            </a:r>
            <a:endParaRPr lang="en-US" altLang="ko-KR" sz="18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sz="1800" b="1" dirty="0">
                <a:solidFill>
                  <a:srgbClr val="FF0000"/>
                </a:solidFill>
              </a:rPr>
              <a:t>아이폰에서는 사용 불가</a:t>
            </a:r>
            <a:r>
              <a:rPr lang="en-US" altLang="ko-KR" sz="1800" b="1" dirty="0">
                <a:solidFill>
                  <a:srgbClr val="FF0000"/>
                </a:solidFill>
              </a:rPr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A8798B-2A01-4EEA-8BAB-132863996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55" y="3773071"/>
            <a:ext cx="6373114" cy="25244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9537A6-211C-4A84-B26C-96A65F7B7411}"/>
              </a:ext>
            </a:extLst>
          </p:cNvPr>
          <p:cNvSpPr txBox="1"/>
          <p:nvPr/>
        </p:nvSpPr>
        <p:spPr>
          <a:xfrm>
            <a:off x="2868810" y="6144173"/>
            <a:ext cx="2234907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00" dirty="0"/>
              <a:t>[</a:t>
            </a:r>
            <a:r>
              <a:rPr lang="ko-KR" altLang="en-US" sz="1100" dirty="0"/>
              <a:t>블루투스 모듈 </a:t>
            </a:r>
            <a:r>
              <a:rPr lang="en-US" altLang="ko-KR" sz="1100" dirty="0"/>
              <a:t>HC-06</a:t>
            </a:r>
            <a:r>
              <a:rPr lang="ko-KR" altLang="en-US" sz="1100" dirty="0"/>
              <a:t>의 구성도</a:t>
            </a:r>
            <a:r>
              <a:rPr lang="en-US" altLang="ko-KR" sz="1100" dirty="0"/>
              <a:t>]</a:t>
            </a:r>
            <a:endParaRPr lang="en-US" sz="11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0C3527F-09E4-4FD3-AEB8-67FF1C27AF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91" r="16800"/>
          <a:stretch/>
        </p:blipFill>
        <p:spPr>
          <a:xfrm>
            <a:off x="8443784" y="3133181"/>
            <a:ext cx="2111604" cy="29068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F29F8A-B931-4B7A-930D-A102AA4C18C8}"/>
              </a:ext>
            </a:extLst>
          </p:cNvPr>
          <p:cNvSpPr txBox="1"/>
          <p:nvPr/>
        </p:nvSpPr>
        <p:spPr>
          <a:xfrm>
            <a:off x="7909278" y="6103314"/>
            <a:ext cx="31806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23730" algn="ctr"/>
            <a:r>
              <a:rPr lang="en-US" altLang="ko-KR" sz="1600" dirty="0"/>
              <a:t>&lt;</a:t>
            </a:r>
            <a:r>
              <a:rPr lang="ko-KR" altLang="en-US" sz="1600" dirty="0"/>
              <a:t>블루투스  </a:t>
            </a:r>
            <a:r>
              <a:rPr lang="en-US" altLang="ko-KR" sz="1600" dirty="0"/>
              <a:t>HC-06  </a:t>
            </a:r>
            <a:r>
              <a:rPr lang="ko-KR" altLang="en-US" sz="1600" dirty="0"/>
              <a:t>모듈 </a:t>
            </a:r>
            <a:r>
              <a:rPr lang="ko-KR" altLang="en-US" sz="1600" dirty="0" err="1"/>
              <a:t>핀맵</a:t>
            </a:r>
            <a:r>
              <a:rPr lang="en-US" altLang="ko-KR" sz="16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263944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490" y="60319"/>
            <a:ext cx="11930910" cy="623422"/>
          </a:xfrm>
        </p:spPr>
        <p:txBody>
          <a:bodyPr>
            <a:noAutofit/>
          </a:bodyPr>
          <a:lstStyle/>
          <a:p>
            <a:r>
              <a:rPr lang="ko-KR" altLang="en-US" sz="3000" b="1" i="1" dirty="0">
                <a:latin typeface="Calibri" panose="020F0502020204030204" pitchFamily="34" charset="0"/>
              </a:rPr>
              <a:t>어드벤처 디자인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76649" y="650789"/>
            <a:ext cx="786713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57050" y="1158245"/>
            <a:ext cx="11645459" cy="53557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실습 예제 </a:t>
            </a:r>
            <a:r>
              <a:rPr lang="en-US" altLang="ko-KR" sz="2400" dirty="0"/>
              <a:t>1. </a:t>
            </a:r>
            <a:r>
              <a:rPr lang="ko-KR" altLang="en-US" sz="2400" dirty="0"/>
              <a:t>블루투스 모듈 사용하기</a:t>
            </a:r>
            <a:endParaRPr lang="en-US" altLang="ko-KR" sz="24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주의사항</a:t>
            </a:r>
            <a:endParaRPr lang="en-US" altLang="ko-KR" sz="20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TXD, RXD </a:t>
            </a:r>
            <a:r>
              <a:rPr lang="ko-KR" altLang="en-US" sz="1600" dirty="0" err="1"/>
              <a:t>연결시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아두이노와</a:t>
            </a:r>
            <a:r>
              <a:rPr lang="ko-KR" altLang="en-US" sz="1600" dirty="0"/>
              <a:t> 블루투스 모듈을 반대로 연결해야 함</a:t>
            </a:r>
            <a:endParaRPr lang="en-US" altLang="ko-KR" sz="1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347B8D7-1337-42F8-AD72-53616E3AC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210" y="3321608"/>
            <a:ext cx="4526982" cy="191011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973AF5-A6A7-474F-8B2E-B145710EBDA6}"/>
              </a:ext>
            </a:extLst>
          </p:cNvPr>
          <p:cNvSpPr/>
          <p:nvPr/>
        </p:nvSpPr>
        <p:spPr>
          <a:xfrm>
            <a:off x="5345583" y="5231727"/>
            <a:ext cx="4493146" cy="43088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 algn="ctr">
              <a:lnSpc>
                <a:spcPct val="100000"/>
              </a:lnSpc>
            </a:pPr>
            <a:r>
              <a:rPr lang="en-US" altLang="ko-KR" sz="1100" b="1" dirty="0"/>
              <a:t>RXD</a:t>
            </a:r>
            <a:r>
              <a:rPr lang="en-US" altLang="ko-KR" sz="1100" dirty="0"/>
              <a:t>(Receive Data) : </a:t>
            </a:r>
            <a:r>
              <a:rPr lang="ko-KR" altLang="en-US" sz="1100" dirty="0"/>
              <a:t>데이터 수신</a:t>
            </a:r>
            <a:endParaRPr lang="en-US" altLang="ko-KR" sz="1100" dirty="0"/>
          </a:p>
          <a:p>
            <a:pPr lvl="1" algn="ctr">
              <a:lnSpc>
                <a:spcPct val="100000"/>
              </a:lnSpc>
            </a:pPr>
            <a:r>
              <a:rPr lang="en-US" altLang="ko-KR" sz="1100" b="1" dirty="0"/>
              <a:t>TXD</a:t>
            </a:r>
            <a:r>
              <a:rPr lang="en-US" altLang="ko-KR" sz="1100" dirty="0"/>
              <a:t>(Transmit Data) : </a:t>
            </a:r>
            <a:r>
              <a:rPr lang="ko-KR" altLang="en-US" sz="1100" dirty="0"/>
              <a:t>데이터 송신</a:t>
            </a:r>
            <a:endParaRPr lang="en-US" altLang="ko-KR" sz="11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40A572C-5031-42C7-BB35-879E14E563E1}"/>
              </a:ext>
            </a:extLst>
          </p:cNvPr>
          <p:cNvGrpSpPr/>
          <p:nvPr/>
        </p:nvGrpSpPr>
        <p:grpSpPr>
          <a:xfrm>
            <a:off x="1989808" y="2760138"/>
            <a:ext cx="3020142" cy="3267022"/>
            <a:chOff x="1518170" y="2630197"/>
            <a:chExt cx="3825709" cy="413844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275149B-0912-40C4-B2FD-5B3573B5F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8170" y="2630197"/>
              <a:ext cx="3695686" cy="31979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0BA5412-6B89-4DD9-9802-DD66B36B9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29925" y="5828097"/>
              <a:ext cx="3613954" cy="9405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8367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490" y="60319"/>
            <a:ext cx="11930910" cy="623422"/>
          </a:xfrm>
        </p:spPr>
        <p:txBody>
          <a:bodyPr>
            <a:noAutofit/>
          </a:bodyPr>
          <a:lstStyle/>
          <a:p>
            <a:r>
              <a:rPr lang="ko-KR" altLang="en-US" sz="3000" b="1" i="1" dirty="0">
                <a:latin typeface="Calibri" panose="020F0502020204030204" pitchFamily="34" charset="0"/>
              </a:rPr>
              <a:t>어드벤처 디자인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76649" y="650789"/>
            <a:ext cx="786713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57050" y="1158245"/>
            <a:ext cx="11645459" cy="53557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실습 예제 </a:t>
            </a:r>
            <a:r>
              <a:rPr lang="en-US" altLang="ko-KR" sz="2400" dirty="0"/>
              <a:t>1. </a:t>
            </a:r>
            <a:r>
              <a:rPr lang="ko-KR" altLang="en-US" sz="2400" dirty="0"/>
              <a:t>블루투스 모듈 사용하기</a:t>
            </a:r>
            <a:endParaRPr lang="en-US" altLang="ko-KR" sz="24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회로 구성하기</a:t>
            </a:r>
            <a:endParaRPr lang="en-US" altLang="ko-KR" sz="20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준비물 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아두이노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우노</a:t>
            </a:r>
            <a:r>
              <a:rPr lang="ko-KR" altLang="en-US" sz="1600" dirty="0"/>
              <a:t> 보드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브레드</a:t>
            </a:r>
            <a:r>
              <a:rPr lang="ko-KR" altLang="en-US" sz="1600" dirty="0"/>
              <a:t> 보드</a:t>
            </a:r>
            <a:r>
              <a:rPr lang="en-US" altLang="ko-KR" sz="1600" dirty="0"/>
              <a:t>, </a:t>
            </a:r>
            <a:r>
              <a:rPr lang="ko-KR" altLang="en-US" sz="1600" dirty="0"/>
              <a:t>점퍼 케이블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블루투스모듈</a:t>
            </a:r>
            <a:r>
              <a:rPr lang="en-US" altLang="ko-KR" sz="1600" dirty="0"/>
              <a:t>(HC-06)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아래 결선도와 결선표를 참고하여 </a:t>
            </a:r>
            <a:r>
              <a:rPr lang="ko-KR" altLang="en-US" sz="1600" dirty="0" err="1"/>
              <a:t>우노</a:t>
            </a:r>
            <a:r>
              <a:rPr lang="ko-KR" altLang="en-US" sz="1600" dirty="0"/>
              <a:t> 보드와 블루투스 모듈</a:t>
            </a:r>
            <a:r>
              <a:rPr lang="en-US" altLang="ko-KR" sz="1600" dirty="0"/>
              <a:t>(H C- 06)</a:t>
            </a:r>
            <a:r>
              <a:rPr lang="ko-KR" altLang="en-US" sz="1600" dirty="0"/>
              <a:t>을 결선</a:t>
            </a:r>
            <a:endParaRPr lang="en-US" altLang="ko-K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CA5B1D-7D8E-4ABC-A5FE-F287B79B9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807" y="2568564"/>
            <a:ext cx="5656177" cy="422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015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490" y="60319"/>
            <a:ext cx="11930910" cy="623422"/>
          </a:xfrm>
        </p:spPr>
        <p:txBody>
          <a:bodyPr>
            <a:noAutofit/>
          </a:bodyPr>
          <a:lstStyle/>
          <a:p>
            <a:r>
              <a:rPr lang="ko-KR" altLang="en-US" sz="3000" b="1" i="1" dirty="0">
                <a:latin typeface="Calibri" panose="020F0502020204030204" pitchFamily="34" charset="0"/>
              </a:rPr>
              <a:t>어드벤처 디자인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76649" y="650789"/>
            <a:ext cx="786713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57050" y="1158245"/>
            <a:ext cx="11645459" cy="53557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실습 예제 </a:t>
            </a:r>
            <a:r>
              <a:rPr lang="en-US" altLang="ko-KR" sz="2400" dirty="0"/>
              <a:t>1. </a:t>
            </a:r>
            <a:r>
              <a:rPr lang="ko-KR" altLang="en-US" sz="2400" dirty="0"/>
              <a:t>블루투스 모듈 사용하기</a:t>
            </a:r>
            <a:endParaRPr lang="en-US" altLang="ko-KR" sz="24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예제코드 설명</a:t>
            </a:r>
            <a:endParaRPr lang="en-US" altLang="ko-KR" sz="20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err="1"/>
              <a:t>아두이노</a:t>
            </a:r>
            <a:r>
              <a:rPr lang="ko-KR" altLang="en-US" sz="1600" dirty="0"/>
              <a:t> 보드와  </a:t>
            </a:r>
            <a:r>
              <a:rPr lang="en-US" altLang="ko-KR" sz="1600" dirty="0"/>
              <a:t>PC </a:t>
            </a:r>
            <a:r>
              <a:rPr lang="ko-KR" altLang="en-US" sz="1600" dirty="0"/>
              <a:t>를 연결하여 </a:t>
            </a:r>
            <a:r>
              <a:rPr lang="ko-KR" altLang="en-US" sz="1600" dirty="0" err="1"/>
              <a:t>아두이노</a:t>
            </a:r>
            <a:r>
              <a:rPr lang="ko-KR" altLang="en-US" sz="1600" dirty="0"/>
              <a:t> 스케치를 실행하고 다음장의  코드 예제를 입력 후 </a:t>
            </a:r>
            <a:r>
              <a:rPr lang="ko-KR" altLang="en-US" sz="1600" dirty="0" err="1"/>
              <a:t>아두이노</a:t>
            </a:r>
            <a:r>
              <a:rPr lang="ko-KR" altLang="en-US" sz="1600" dirty="0"/>
              <a:t> 보드에 업로드</a:t>
            </a:r>
            <a:endParaRPr lang="en-US" altLang="ko-KR" sz="1600" dirty="0"/>
          </a:p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endParaRPr lang="en-US" altLang="ko-KR" sz="1400" dirty="0"/>
          </a:p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endParaRPr lang="en-US" altLang="ko-KR" sz="1400" dirty="0"/>
          </a:p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endParaRPr lang="en-US" altLang="ko-KR" sz="1400" dirty="0"/>
          </a:p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endParaRPr lang="en-US" altLang="ko-KR" sz="1400" dirty="0"/>
          </a:p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400" dirty="0" err="1"/>
              <a:t>아두이노</a:t>
            </a:r>
            <a:r>
              <a:rPr lang="ko-KR" altLang="en-US" sz="1400" dirty="0"/>
              <a:t> 보드와 블루투스 모듈 연결 설정</a:t>
            </a:r>
            <a:endParaRPr lang="en-US" altLang="ko-KR" sz="1400" dirty="0"/>
          </a:p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endParaRPr lang="en-US" altLang="ko-KR" sz="1400" dirty="0"/>
          </a:p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400" dirty="0"/>
              <a:t>시리얼 모니터에 입력된 내용을 블루투스 모듈로 전송</a:t>
            </a:r>
            <a:endParaRPr lang="en-US" altLang="ko-KR" sz="1400" dirty="0"/>
          </a:p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endParaRPr lang="en-US" altLang="ko-KR" sz="1400" dirty="0"/>
          </a:p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400" dirty="0"/>
              <a:t>블루투스 모듈에서 수신된 내용은 시리얼 모니터에 출력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662162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490" y="60319"/>
            <a:ext cx="11930910" cy="623422"/>
          </a:xfrm>
        </p:spPr>
        <p:txBody>
          <a:bodyPr>
            <a:noAutofit/>
          </a:bodyPr>
          <a:lstStyle/>
          <a:p>
            <a:r>
              <a:rPr lang="ko-KR" altLang="en-US" sz="3000" b="1" i="1" dirty="0">
                <a:latin typeface="Calibri" panose="020F0502020204030204" pitchFamily="34" charset="0"/>
              </a:rPr>
              <a:t>어드벤처 디자인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76649" y="650789"/>
            <a:ext cx="786713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57050" y="1158245"/>
            <a:ext cx="11645459" cy="53557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실습 예제 </a:t>
            </a:r>
            <a:r>
              <a:rPr lang="en-US" altLang="ko-KR" sz="2400" dirty="0"/>
              <a:t>1. </a:t>
            </a:r>
            <a:r>
              <a:rPr lang="ko-KR" altLang="en-US" sz="2400" dirty="0"/>
              <a:t>블루투스 모듈 사용하기</a:t>
            </a:r>
            <a:endParaRPr lang="en-US" altLang="ko-KR" sz="24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코드 주의사항</a:t>
            </a:r>
            <a:endParaRPr lang="en-US" altLang="ko-K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코드에서 입력한 </a:t>
            </a:r>
            <a:r>
              <a:rPr lang="en-US" altLang="ko-KR" sz="1600" dirty="0"/>
              <a:t>RXD, TXD </a:t>
            </a:r>
            <a:r>
              <a:rPr lang="ko-KR" altLang="en-US" sz="1600" dirty="0"/>
              <a:t>핀번호는 </a:t>
            </a:r>
            <a:r>
              <a:rPr lang="ko-KR" altLang="en-US" sz="1600" dirty="0" err="1"/>
              <a:t>아두이노의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핀번호이며</a:t>
            </a:r>
            <a:r>
              <a:rPr lang="en-US" altLang="ko-KR" sz="1600" dirty="0"/>
              <a:t>,</a:t>
            </a:r>
            <a:r>
              <a:rPr lang="ko-KR" altLang="en-US" sz="1600" dirty="0"/>
              <a:t> 실제로는 각각 반대의 핀으로 연결</a:t>
            </a:r>
            <a:endParaRPr lang="en-US" altLang="ko-K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3D9029-7F11-48DC-90C3-BCE3F215B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5372" y="2300660"/>
            <a:ext cx="4341256" cy="421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84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490" y="60319"/>
            <a:ext cx="11930910" cy="623422"/>
          </a:xfrm>
        </p:spPr>
        <p:txBody>
          <a:bodyPr>
            <a:noAutofit/>
          </a:bodyPr>
          <a:lstStyle/>
          <a:p>
            <a:r>
              <a:rPr lang="ko-KR" altLang="en-US" sz="3000" b="1" i="1" dirty="0">
                <a:latin typeface="Calibri" panose="020F0502020204030204" pitchFamily="34" charset="0"/>
              </a:rPr>
              <a:t>어드벤처 디자인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76649" y="650789"/>
            <a:ext cx="786713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57050" y="1158245"/>
            <a:ext cx="11645459" cy="53557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실습 예제 </a:t>
            </a:r>
            <a:r>
              <a:rPr lang="en-US" altLang="ko-KR" sz="2400" dirty="0"/>
              <a:t>1. </a:t>
            </a:r>
            <a:r>
              <a:rPr lang="ko-KR" altLang="en-US" sz="2400" dirty="0"/>
              <a:t>블루투스 모듈 사용하기</a:t>
            </a:r>
            <a:endParaRPr lang="en-US" altLang="ko-KR" sz="24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코드 작성하기</a:t>
            </a:r>
            <a:endParaRPr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191769-1F48-42DF-9B34-E8E323B50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103" y="2427633"/>
            <a:ext cx="8125959" cy="365811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9355C6B-89DD-4A03-B581-C1D9DD2F9D16}"/>
              </a:ext>
            </a:extLst>
          </p:cNvPr>
          <p:cNvSpPr/>
          <p:nvPr/>
        </p:nvSpPr>
        <p:spPr>
          <a:xfrm>
            <a:off x="3681247" y="2451537"/>
            <a:ext cx="2601311" cy="2601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E5244BF-E8EC-4C0E-816D-2214E6B8AF85}"/>
              </a:ext>
            </a:extLst>
          </p:cNvPr>
          <p:cNvCxnSpPr>
            <a:cxnSpLocks/>
          </p:cNvCxnSpPr>
          <p:nvPr/>
        </p:nvCxnSpPr>
        <p:spPr>
          <a:xfrm flipH="1">
            <a:off x="2956034" y="2571977"/>
            <a:ext cx="705141" cy="9625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FA67AE-8DB0-40DE-BA5E-A6A8AF1F0938}"/>
              </a:ext>
            </a:extLst>
          </p:cNvPr>
          <p:cNvSpPr/>
          <p:nvPr/>
        </p:nvSpPr>
        <p:spPr>
          <a:xfrm>
            <a:off x="424938" y="2821304"/>
            <a:ext cx="2665104" cy="2616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 algn="ctr">
              <a:lnSpc>
                <a:spcPct val="100000"/>
              </a:lnSpc>
            </a:pPr>
            <a:r>
              <a:rPr lang="ko-KR" altLang="en-US" sz="1100" dirty="0" err="1"/>
              <a:t>아두이노에</a:t>
            </a:r>
            <a:r>
              <a:rPr lang="ko-KR" altLang="en-US" sz="1100" dirty="0"/>
              <a:t> 연결된 핀 번호</a:t>
            </a:r>
            <a:endParaRPr lang="en-US" altLang="ko-KR" sz="11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2DB2765-2D91-45E4-9F05-C8AE4855E038}"/>
              </a:ext>
            </a:extLst>
          </p:cNvPr>
          <p:cNvSpPr/>
          <p:nvPr/>
        </p:nvSpPr>
        <p:spPr>
          <a:xfrm>
            <a:off x="226194" y="2450796"/>
            <a:ext cx="2796440" cy="2616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 algn="ctr">
              <a:lnSpc>
                <a:spcPct val="100000"/>
              </a:lnSpc>
            </a:pPr>
            <a:r>
              <a:rPr lang="ko-KR" altLang="en-US" sz="1100" dirty="0"/>
              <a:t>블루투스 통신 라이브러리 추가</a:t>
            </a:r>
            <a:endParaRPr lang="en-US" altLang="ko-KR" sz="11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386F50-8704-41DD-9D09-2BE922ADE411}"/>
              </a:ext>
            </a:extLst>
          </p:cNvPr>
          <p:cNvSpPr/>
          <p:nvPr/>
        </p:nvSpPr>
        <p:spPr>
          <a:xfrm>
            <a:off x="3681246" y="2750879"/>
            <a:ext cx="1584437" cy="40246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7EE5D4F-9FEB-4290-B3D3-B6E7424C8D60}"/>
              </a:ext>
            </a:extLst>
          </p:cNvPr>
          <p:cNvCxnSpPr>
            <a:cxnSpLocks/>
          </p:cNvCxnSpPr>
          <p:nvPr/>
        </p:nvCxnSpPr>
        <p:spPr>
          <a:xfrm flipH="1">
            <a:off x="2956034" y="2960203"/>
            <a:ext cx="705141" cy="9625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E142BCF-7899-4526-8370-C46E6174FF95}"/>
              </a:ext>
            </a:extLst>
          </p:cNvPr>
          <p:cNvCxnSpPr>
            <a:cxnSpLocks/>
          </p:cNvCxnSpPr>
          <p:nvPr/>
        </p:nvCxnSpPr>
        <p:spPr>
          <a:xfrm flipH="1">
            <a:off x="2956034" y="3225383"/>
            <a:ext cx="705141" cy="9625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763F2-3DD9-4112-81A5-50372940DEFA}"/>
              </a:ext>
            </a:extLst>
          </p:cNvPr>
          <p:cNvCxnSpPr>
            <a:cxnSpLocks/>
          </p:cNvCxnSpPr>
          <p:nvPr/>
        </p:nvCxnSpPr>
        <p:spPr>
          <a:xfrm flipH="1">
            <a:off x="2956035" y="3919065"/>
            <a:ext cx="945931" cy="9625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C70C581-42FA-4291-AC66-EF44039331F4}"/>
              </a:ext>
            </a:extLst>
          </p:cNvPr>
          <p:cNvSpPr/>
          <p:nvPr/>
        </p:nvSpPr>
        <p:spPr>
          <a:xfrm>
            <a:off x="3648985" y="3138022"/>
            <a:ext cx="3926346" cy="25770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7A549FD-90E8-49C6-A292-61476B2E3826}"/>
              </a:ext>
            </a:extLst>
          </p:cNvPr>
          <p:cNvSpPr/>
          <p:nvPr/>
        </p:nvSpPr>
        <p:spPr>
          <a:xfrm>
            <a:off x="3846054" y="3782684"/>
            <a:ext cx="3926346" cy="25770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62CC2B4-B2C7-4B4B-A7AF-3D14C8363903}"/>
              </a:ext>
            </a:extLst>
          </p:cNvPr>
          <p:cNvSpPr/>
          <p:nvPr/>
        </p:nvSpPr>
        <p:spPr>
          <a:xfrm>
            <a:off x="3846054" y="4430685"/>
            <a:ext cx="3248429" cy="6618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5FE5A0E-B2B3-49A1-A727-89B3BBE66A1A}"/>
              </a:ext>
            </a:extLst>
          </p:cNvPr>
          <p:cNvSpPr/>
          <p:nvPr/>
        </p:nvSpPr>
        <p:spPr>
          <a:xfrm>
            <a:off x="3846054" y="5092501"/>
            <a:ext cx="3248429" cy="7170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3BE4E81-2C6E-4CBD-ADD7-C262E9AACF89}"/>
              </a:ext>
            </a:extLst>
          </p:cNvPr>
          <p:cNvSpPr/>
          <p:nvPr/>
        </p:nvSpPr>
        <p:spPr>
          <a:xfrm>
            <a:off x="534202" y="3134854"/>
            <a:ext cx="2901778" cy="2616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 algn="ctr">
              <a:lnSpc>
                <a:spcPct val="100000"/>
              </a:lnSpc>
            </a:pPr>
            <a:r>
              <a:rPr lang="ko-KR" altLang="en-US" sz="1100" dirty="0"/>
              <a:t>블루투스 연결 설정</a:t>
            </a:r>
            <a:endParaRPr lang="en-US" altLang="ko-KR" sz="11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BE6FFB-5D7E-47A6-95E7-A7017DCD21F6}"/>
              </a:ext>
            </a:extLst>
          </p:cNvPr>
          <p:cNvSpPr/>
          <p:nvPr/>
        </p:nvSpPr>
        <p:spPr>
          <a:xfrm>
            <a:off x="534202" y="3812744"/>
            <a:ext cx="2901778" cy="2616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 algn="ctr">
              <a:lnSpc>
                <a:spcPct val="100000"/>
              </a:lnSpc>
            </a:pPr>
            <a:r>
              <a:rPr lang="ko-KR" altLang="en-US" sz="1100" dirty="0"/>
              <a:t>블루투스 통신 시작</a:t>
            </a:r>
            <a:endParaRPr lang="en-US" altLang="ko-KR" sz="11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AC6A9FA-8814-4A00-8E30-8B913116615C}"/>
              </a:ext>
            </a:extLst>
          </p:cNvPr>
          <p:cNvSpPr/>
          <p:nvPr/>
        </p:nvSpPr>
        <p:spPr>
          <a:xfrm>
            <a:off x="467490" y="5329375"/>
            <a:ext cx="2488544" cy="2616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 algn="ctr">
              <a:lnSpc>
                <a:spcPct val="100000"/>
              </a:lnSpc>
            </a:pPr>
            <a:r>
              <a:rPr lang="ko-KR" altLang="en-US" sz="1100" dirty="0"/>
              <a:t>시리얼모니터 </a:t>
            </a:r>
            <a:r>
              <a:rPr lang="en-US" altLang="ko-KR" sz="1100" dirty="0"/>
              <a:t>=&gt; </a:t>
            </a:r>
            <a:r>
              <a:rPr lang="ko-KR" altLang="en-US" sz="1100" dirty="0"/>
              <a:t>블루투스</a:t>
            </a:r>
            <a:endParaRPr lang="en-US" altLang="ko-KR" sz="11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3876A94-98C2-45E1-8D0F-E035B4E85391}"/>
              </a:ext>
            </a:extLst>
          </p:cNvPr>
          <p:cNvSpPr/>
          <p:nvPr/>
        </p:nvSpPr>
        <p:spPr>
          <a:xfrm>
            <a:off x="534202" y="4623827"/>
            <a:ext cx="2483803" cy="2616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 algn="ctr">
              <a:lnSpc>
                <a:spcPct val="100000"/>
              </a:lnSpc>
            </a:pPr>
            <a:r>
              <a:rPr lang="ko-KR" altLang="en-US" sz="1100" dirty="0"/>
              <a:t>블루투스 </a:t>
            </a:r>
            <a:r>
              <a:rPr lang="en-US" altLang="ko-KR" sz="1100" dirty="0"/>
              <a:t>=&gt; </a:t>
            </a:r>
            <a:r>
              <a:rPr lang="ko-KR" altLang="en-US" sz="1100" dirty="0"/>
              <a:t>시리얼모니터</a:t>
            </a:r>
            <a:endParaRPr lang="en-US" altLang="ko-KR" sz="11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0D400D4-99AA-44DF-B998-2B7B699C8D0C}"/>
              </a:ext>
            </a:extLst>
          </p:cNvPr>
          <p:cNvCxnSpPr>
            <a:cxnSpLocks/>
          </p:cNvCxnSpPr>
          <p:nvPr/>
        </p:nvCxnSpPr>
        <p:spPr>
          <a:xfrm flipH="1">
            <a:off x="2900123" y="4745936"/>
            <a:ext cx="945931" cy="9625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F1B78FF-B684-4D5A-A6A1-9346443ED292}"/>
              </a:ext>
            </a:extLst>
          </p:cNvPr>
          <p:cNvCxnSpPr>
            <a:cxnSpLocks/>
          </p:cNvCxnSpPr>
          <p:nvPr/>
        </p:nvCxnSpPr>
        <p:spPr>
          <a:xfrm flipH="1">
            <a:off x="2856589" y="5441422"/>
            <a:ext cx="945931" cy="9625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342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490" y="60319"/>
            <a:ext cx="11930910" cy="623422"/>
          </a:xfrm>
        </p:spPr>
        <p:txBody>
          <a:bodyPr>
            <a:noAutofit/>
          </a:bodyPr>
          <a:lstStyle/>
          <a:p>
            <a:r>
              <a:rPr lang="ko-KR" altLang="en-US" sz="3000" b="1" i="1" dirty="0">
                <a:latin typeface="Calibri" panose="020F0502020204030204" pitchFamily="34" charset="0"/>
              </a:rPr>
              <a:t>어드벤처 디자인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76649" y="650789"/>
            <a:ext cx="786713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57050" y="1158245"/>
            <a:ext cx="11645459" cy="53557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실습 예제 </a:t>
            </a:r>
            <a:r>
              <a:rPr lang="en-US" altLang="ko-KR" sz="2400" dirty="0"/>
              <a:t>1. </a:t>
            </a:r>
            <a:r>
              <a:rPr lang="ko-KR" altLang="en-US" sz="2400" dirty="0"/>
              <a:t>블루투스 모듈 사용하기</a:t>
            </a:r>
            <a:endParaRPr lang="en-US" altLang="ko-KR" sz="24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버전 확인하기</a:t>
            </a:r>
            <a:endParaRPr lang="en-US" altLang="ko-KR" sz="20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HC-06</a:t>
            </a:r>
            <a:r>
              <a:rPr lang="ko-KR" altLang="en-US" sz="1600" dirty="0"/>
              <a:t>은 펌웨어 버전에 따른 </a:t>
            </a:r>
            <a:r>
              <a:rPr lang="en-US" altLang="ko-KR" sz="1600" dirty="0"/>
              <a:t>AT</a:t>
            </a:r>
            <a:r>
              <a:rPr lang="ko-KR" altLang="en-US" sz="1600" dirty="0"/>
              <a:t>명령어 차이가 존재</a:t>
            </a:r>
            <a:endParaRPr lang="en-US" altLang="ko-KR" sz="16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C9DDF8-4561-4F51-8184-1C886D216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21" y="2712562"/>
            <a:ext cx="4959258" cy="29871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6402055-D7E2-4870-AE08-2B8BF4011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2779" y="2822923"/>
            <a:ext cx="6179469" cy="25808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1EDDB3-DCFE-48F5-94F2-3CFE255374BF}"/>
              </a:ext>
            </a:extLst>
          </p:cNvPr>
          <p:cNvSpPr txBox="1"/>
          <p:nvPr/>
        </p:nvSpPr>
        <p:spPr>
          <a:xfrm>
            <a:off x="1801130" y="5699755"/>
            <a:ext cx="1689886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00" dirty="0"/>
              <a:t>[</a:t>
            </a:r>
            <a:r>
              <a:rPr lang="ko-KR" altLang="en-US" sz="1100" dirty="0"/>
              <a:t>펌웨어 버전 설정 화면</a:t>
            </a:r>
            <a:r>
              <a:rPr lang="en-US" altLang="ko-KR" sz="1100" dirty="0"/>
              <a:t>]</a:t>
            </a:r>
            <a:endParaRPr 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D09EA4-2B6B-4E2A-B18B-519EC033BB3A}"/>
              </a:ext>
            </a:extLst>
          </p:cNvPr>
          <p:cNvSpPr txBox="1"/>
          <p:nvPr/>
        </p:nvSpPr>
        <p:spPr>
          <a:xfrm>
            <a:off x="7829323" y="5690964"/>
            <a:ext cx="1526380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00" dirty="0"/>
              <a:t>[AT </a:t>
            </a:r>
            <a:r>
              <a:rPr lang="ko-KR" altLang="en-US" sz="1100" dirty="0"/>
              <a:t>명령어 주의사항</a:t>
            </a:r>
            <a:r>
              <a:rPr lang="en-US" altLang="ko-KR" sz="1100" dirty="0"/>
              <a:t>]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213854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4222</TotalTime>
  <Words>1096</Words>
  <Application>Microsoft Office PowerPoint</Application>
  <PresentationFormat>와이드스크린</PresentationFormat>
  <Paragraphs>218</Paragraphs>
  <Slides>29</Slides>
  <Notes>28</Notes>
  <HiddenSlides>0</HiddenSlides>
  <MMClips>4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맑은 고딕</vt:lpstr>
      <vt:lpstr>Abadi</vt:lpstr>
      <vt:lpstr>Arial</vt:lpstr>
      <vt:lpstr>Calibri</vt:lpstr>
      <vt:lpstr>Segoe UI Black</vt:lpstr>
      <vt:lpstr>Segoe UI Semibold</vt:lpstr>
      <vt:lpstr>Wingdings</vt:lpstr>
      <vt:lpstr>Office 테마</vt:lpstr>
      <vt:lpstr>어드벤처 디자인</vt:lpstr>
      <vt:lpstr>어드벤처 디자인</vt:lpstr>
      <vt:lpstr>어드벤처 디자인</vt:lpstr>
      <vt:lpstr>어드벤처 디자인</vt:lpstr>
      <vt:lpstr>어드벤처 디자인</vt:lpstr>
      <vt:lpstr>어드벤처 디자인</vt:lpstr>
      <vt:lpstr>어드벤처 디자인</vt:lpstr>
      <vt:lpstr>어드벤처 디자인</vt:lpstr>
      <vt:lpstr>어드벤처 디자인</vt:lpstr>
      <vt:lpstr>어드벤처 디자인</vt:lpstr>
      <vt:lpstr>어드벤처 디자인</vt:lpstr>
      <vt:lpstr>어드벤처 디자인</vt:lpstr>
      <vt:lpstr>어드벤처 디자인</vt:lpstr>
      <vt:lpstr>어드벤처 디자인</vt:lpstr>
      <vt:lpstr>PowerPoint 프레젠테이션</vt:lpstr>
      <vt:lpstr>어드벤처 디자인</vt:lpstr>
      <vt:lpstr>어드벤처 디자인</vt:lpstr>
      <vt:lpstr>어드벤처 디자인</vt:lpstr>
      <vt:lpstr>어드벤처 디자인</vt:lpstr>
      <vt:lpstr>어드벤처 디자인</vt:lpstr>
      <vt:lpstr>어드벤처 디자인</vt:lpstr>
      <vt:lpstr>어드벤처 디자인</vt:lpstr>
      <vt:lpstr>어드벤처 디자인</vt:lpstr>
      <vt:lpstr>어드벤처 디자인</vt:lpstr>
      <vt:lpstr>어드벤처 디자인</vt:lpstr>
      <vt:lpstr>어드벤처 디자인</vt:lpstr>
      <vt:lpstr>어드벤처 디자인</vt:lpstr>
      <vt:lpstr>어드벤처 디자인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HJP</dc:creator>
  <cp:lastModifiedBy>Sung In Cho</cp:lastModifiedBy>
  <cp:revision>1559</cp:revision>
  <cp:lastPrinted>2020-11-26T06:04:39Z</cp:lastPrinted>
  <dcterms:created xsi:type="dcterms:W3CDTF">2015-07-05T07:14:50Z</dcterms:created>
  <dcterms:modified xsi:type="dcterms:W3CDTF">2021-02-15T07:58:30Z</dcterms:modified>
</cp:coreProperties>
</file>